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3" r:id="rId1"/>
  </p:sldMasterIdLst>
  <p:notesMasterIdLst>
    <p:notesMasterId r:id="rId48"/>
  </p:notesMasterIdLst>
  <p:handoutMasterIdLst>
    <p:handoutMasterId r:id="rId49"/>
  </p:handoutMasterIdLst>
  <p:sldIdLst>
    <p:sldId id="270" r:id="rId2"/>
    <p:sldId id="384" r:id="rId3"/>
    <p:sldId id="435" r:id="rId4"/>
    <p:sldId id="280" r:id="rId5"/>
    <p:sldId id="437" r:id="rId6"/>
    <p:sldId id="436" r:id="rId7"/>
    <p:sldId id="426" r:id="rId8"/>
    <p:sldId id="427" r:id="rId9"/>
    <p:sldId id="425" r:id="rId10"/>
    <p:sldId id="438" r:id="rId11"/>
    <p:sldId id="394" r:id="rId12"/>
    <p:sldId id="429" r:id="rId13"/>
    <p:sldId id="395" r:id="rId14"/>
    <p:sldId id="431" r:id="rId15"/>
    <p:sldId id="430" r:id="rId16"/>
    <p:sldId id="423" r:id="rId17"/>
    <p:sldId id="398" r:id="rId18"/>
    <p:sldId id="397" r:id="rId19"/>
    <p:sldId id="400" r:id="rId20"/>
    <p:sldId id="424" r:id="rId21"/>
    <p:sldId id="401" r:id="rId22"/>
    <p:sldId id="396" r:id="rId23"/>
    <p:sldId id="415" r:id="rId24"/>
    <p:sldId id="403" r:id="rId25"/>
    <p:sldId id="413" r:id="rId26"/>
    <p:sldId id="414" r:id="rId27"/>
    <p:sldId id="402" r:id="rId28"/>
    <p:sldId id="405" r:id="rId29"/>
    <p:sldId id="432" r:id="rId30"/>
    <p:sldId id="406" r:id="rId31"/>
    <p:sldId id="407" r:id="rId32"/>
    <p:sldId id="408" r:id="rId33"/>
    <p:sldId id="409" r:id="rId34"/>
    <p:sldId id="433" r:id="rId35"/>
    <p:sldId id="410" r:id="rId36"/>
    <p:sldId id="411" r:id="rId37"/>
    <p:sldId id="412" r:id="rId38"/>
    <p:sldId id="416" r:id="rId39"/>
    <p:sldId id="417" r:id="rId40"/>
    <p:sldId id="418" r:id="rId41"/>
    <p:sldId id="419" r:id="rId42"/>
    <p:sldId id="420" r:id="rId43"/>
    <p:sldId id="434" r:id="rId44"/>
    <p:sldId id="421" r:id="rId45"/>
    <p:sldId id="422" r:id="rId46"/>
    <p:sldId id="393" r:id="rId47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00"/>
    <a:srgbClr val="FFFFFF"/>
    <a:srgbClr val="49A234"/>
    <a:srgbClr val="E7EBEE"/>
    <a:srgbClr val="CBD4DB"/>
    <a:srgbClr val="3A75B9"/>
    <a:srgbClr val="39649C"/>
    <a:srgbClr val="9C9C9C"/>
    <a:srgbClr val="A1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BBCD71D-2689-414C-BDDD-885CD647036D}" type="datetime1">
              <a:rPr lang="en-US"/>
              <a:pPr/>
              <a:t>5/18/18</a:t>
            </a:fld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FECC03-9B5C-40A3-BD2E-C97B3355E57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38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431D53-36FF-4527-9389-E97153DBD24D}" type="datetime1">
              <a:rPr lang="en-US"/>
              <a:pPr/>
              <a:t>5/18/18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6A73EAB-E2B0-415E-89BE-5F1B4DEAF2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097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80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you gain functional</a:t>
            </a:r>
            <a:r>
              <a:rPr lang="en-US" baseline="0" dirty="0"/>
              <a:t> in from </a:t>
            </a:r>
            <a:r>
              <a:rPr lang="en-US" baseline="0" dirty="0" err="1"/>
              <a:t>Metagenomics</a:t>
            </a:r>
            <a:r>
              <a:rPr lang="en-US" baseline="0" dirty="0"/>
              <a:t> and not from </a:t>
            </a:r>
            <a:r>
              <a:rPr lang="en-US" baseline="0" dirty="0" err="1"/>
              <a:t>iTag</a:t>
            </a:r>
            <a:r>
              <a:rPr lang="en-US" baseline="0" dirty="0"/>
              <a:t>. What is the data the you get that =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2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you gain functional</a:t>
            </a:r>
            <a:r>
              <a:rPr lang="en-US" baseline="0" dirty="0"/>
              <a:t> in from </a:t>
            </a:r>
            <a:r>
              <a:rPr lang="en-US" baseline="0" dirty="0" err="1"/>
              <a:t>Metagenomics</a:t>
            </a:r>
            <a:r>
              <a:rPr lang="en-US" baseline="0" dirty="0"/>
              <a:t> and not from </a:t>
            </a:r>
            <a:r>
              <a:rPr lang="en-US" baseline="0" dirty="0" err="1"/>
              <a:t>iTag</a:t>
            </a:r>
            <a:r>
              <a:rPr lang="en-US" baseline="0" dirty="0"/>
              <a:t>. What is the data the you get that =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22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you measure biomass? So </a:t>
            </a:r>
            <a:r>
              <a:rPr lang="en-US" dirty="0" err="1"/>
              <a:t>ddPCR</a:t>
            </a:r>
            <a:r>
              <a:rPr lang="en-US" dirty="0"/>
              <a:t> or </a:t>
            </a:r>
            <a:r>
              <a:rPr lang="en-US" dirty="0" err="1"/>
              <a:t>qPCR</a:t>
            </a:r>
            <a:r>
              <a:rPr lang="en-US" dirty="0"/>
              <a:t> would</a:t>
            </a:r>
            <a:r>
              <a:rPr lang="en-US" baseline="0" dirty="0"/>
              <a:t> be a better measure </a:t>
            </a:r>
            <a:r>
              <a:rPr lang="en-US" dirty="0"/>
              <a:t>for absolute count.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2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you measure biomass? So </a:t>
            </a:r>
            <a:r>
              <a:rPr lang="en-US" dirty="0" err="1"/>
              <a:t>ddPCR</a:t>
            </a:r>
            <a:r>
              <a:rPr lang="en-US" dirty="0"/>
              <a:t> or </a:t>
            </a:r>
            <a:r>
              <a:rPr lang="en-US" dirty="0" err="1"/>
              <a:t>qPCR</a:t>
            </a:r>
            <a:r>
              <a:rPr lang="en-US" dirty="0"/>
              <a:t> would</a:t>
            </a:r>
            <a:r>
              <a:rPr lang="en-US" baseline="0" dirty="0"/>
              <a:t> be a better measure </a:t>
            </a:r>
            <a:r>
              <a:rPr lang="en-US" dirty="0"/>
              <a:t>for absolute count.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5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you measure biomass? So </a:t>
            </a:r>
            <a:r>
              <a:rPr lang="en-US" dirty="0" err="1"/>
              <a:t>ddPCR</a:t>
            </a:r>
            <a:r>
              <a:rPr lang="en-US" dirty="0"/>
              <a:t> or </a:t>
            </a:r>
            <a:r>
              <a:rPr lang="en-US" dirty="0" err="1"/>
              <a:t>qPCR</a:t>
            </a:r>
            <a:r>
              <a:rPr lang="en-US" dirty="0"/>
              <a:t> would</a:t>
            </a:r>
            <a:r>
              <a:rPr lang="en-US" baseline="0" dirty="0"/>
              <a:t> be a better measure </a:t>
            </a:r>
            <a:r>
              <a:rPr lang="en-US" dirty="0"/>
              <a:t>for absolute count.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1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1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slide with greyed out text, black is library prep and sequencing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4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</a:t>
            </a:r>
            <a:r>
              <a:rPr lang="en-US" baseline="0" dirty="0"/>
              <a:t> diversity within the actual target (specific variants) must be enough to differentiate your family/species/goal. Give examples.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75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5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7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84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61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Tm</a:t>
            </a:r>
            <a:r>
              <a:rPr lang="en-US" baseline="0" dirty="0"/>
              <a:t> is relevant for sequencing primers.   Differentiate PCR issues and sequencing primer issues.</a:t>
            </a:r>
          </a:p>
          <a:p>
            <a:endParaRPr lang="en-US" baseline="0" dirty="0"/>
          </a:p>
          <a:p>
            <a:r>
              <a:rPr lang="en-US" baseline="0" dirty="0"/>
              <a:t>1- Do they follow Illumina specs or they wont work at all</a:t>
            </a:r>
          </a:p>
          <a:p>
            <a:r>
              <a:rPr lang="en-US" baseline="0" dirty="0"/>
              <a:t>2- if you need </a:t>
            </a:r>
            <a:r>
              <a:rPr lang="en-US" baseline="0" dirty="0" err="1"/>
              <a:t>PhiX</a:t>
            </a:r>
            <a:r>
              <a:rPr lang="en-US" baseline="0" dirty="0"/>
              <a:t> will your custom primers interfere with </a:t>
            </a:r>
            <a:r>
              <a:rPr lang="en-US" baseline="0" dirty="0" err="1"/>
              <a:t>PhiX</a:t>
            </a:r>
            <a:r>
              <a:rPr lang="en-US" baseline="0" dirty="0"/>
              <a:t> sequencing. </a:t>
            </a:r>
          </a:p>
          <a:p>
            <a:endParaRPr lang="en-US" baseline="0" dirty="0"/>
          </a:p>
          <a:p>
            <a:r>
              <a:rPr lang="en-US" baseline="0" dirty="0"/>
              <a:t>Provide </a:t>
            </a:r>
            <a:r>
              <a:rPr lang="en-US" baseline="0" dirty="0" err="1"/>
              <a:t>illumina</a:t>
            </a:r>
            <a:r>
              <a:rPr lang="en-US" baseline="0" dirty="0"/>
              <a:t> tech support email or talk to us if they aren’t helpful.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3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6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0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2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3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en-US" baseline="0" dirty="0"/>
              <a:t> imagine for context to where these are.  Grey and black parts, make multiple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98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en-US" baseline="0" dirty="0"/>
              <a:t> imagine for context to where these are.  Grey and black parts, make multiple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5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12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</a:t>
            </a:r>
            <a:r>
              <a:rPr lang="en-US" baseline="0" dirty="0"/>
              <a:t> out with Ns.  Gray and black?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75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61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05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30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asterisk info at bottom of slide in small letters if you what to keep it,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73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09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49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75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0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54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3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231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23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66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04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99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1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89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09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to </a:t>
            </a:r>
            <a:r>
              <a:rPr lang="en-US" baseline="0" dirty="0" err="1"/>
              <a:t>dbl</a:t>
            </a:r>
            <a:r>
              <a:rPr lang="en-US" baseline="0" dirty="0"/>
              <a:t> check on the last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603D-6897-FA43-B8E1-81AC4E762A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4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titleslide.png                                                 00535575Macintosh HD                   7C2601E6:"/>
          <p:cNvPicPr>
            <a:picLocks noChangeAspect="1" noChangeArrowheads="1"/>
          </p:cNvPicPr>
          <p:nvPr/>
        </p:nvPicPr>
        <p:blipFill>
          <a:blip r:embed="rId2" cstate="print"/>
          <a:srcRect l="14894"/>
          <a:stretch>
            <a:fillRect/>
          </a:stretch>
        </p:blipFill>
        <p:spPr bwMode="auto">
          <a:xfrm>
            <a:off x="0" y="0"/>
            <a:ext cx="914400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0" descr="titleslide_footer.png                                          00535575Macintosh HD                   7C2601E6:"/>
          <p:cNvPicPr>
            <a:picLocks noChangeAspect="1" noChangeArrowheads="1"/>
          </p:cNvPicPr>
          <p:nvPr/>
        </p:nvPicPr>
        <p:blipFill>
          <a:blip r:embed="rId3" cstate="print"/>
          <a:srcRect l="19666"/>
          <a:stretch>
            <a:fillRect/>
          </a:stretch>
        </p:blipFill>
        <p:spPr bwMode="auto">
          <a:xfrm>
            <a:off x="0" y="6303963"/>
            <a:ext cx="91440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 descr="titleslide.png                                                 00535575Macintosh HD                   7C2601E6:"/>
          <p:cNvPicPr>
            <a:picLocks noChangeAspect="1" noChangeArrowheads="1"/>
          </p:cNvPicPr>
          <p:nvPr userDrawn="1"/>
        </p:nvPicPr>
        <p:blipFill>
          <a:blip r:embed="rId2" cstate="print"/>
          <a:srcRect l="14894"/>
          <a:stretch>
            <a:fillRect/>
          </a:stretch>
        </p:blipFill>
        <p:spPr bwMode="auto">
          <a:xfrm>
            <a:off x="0" y="0"/>
            <a:ext cx="914400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titleslide_footer.png                                          00535575Macintosh HD                   7C2601E6:"/>
          <p:cNvPicPr>
            <a:picLocks noChangeAspect="1" noChangeArrowheads="1"/>
          </p:cNvPicPr>
          <p:nvPr userDrawn="1"/>
        </p:nvPicPr>
        <p:blipFill>
          <a:blip r:embed="rId3" cstate="print"/>
          <a:srcRect l="19666"/>
          <a:stretch>
            <a:fillRect/>
          </a:stretch>
        </p:blipFill>
        <p:spPr bwMode="auto">
          <a:xfrm>
            <a:off x="0" y="6303963"/>
            <a:ext cx="91440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template_FINAL_.png                                            00535575Macintosh HD                   7C2601E6: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9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226175"/>
            <a:ext cx="9144000" cy="6699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40000"/>
              </a:spcBef>
              <a:spcAft>
                <a:spcPct val="10000"/>
              </a:spcAft>
            </a:pPr>
            <a:endParaRPr lang="en-US" sz="40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California Institute for Quantitative Biosciences</a:t>
            </a:r>
          </a:p>
          <a:p>
            <a:pPr algn="ctr">
              <a:spcBef>
                <a:spcPct val="20000"/>
              </a:spcBef>
              <a:spcAft>
                <a:spcPct val="30000"/>
              </a:spcAft>
            </a:pPr>
            <a:endParaRPr 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titleslide.png                                                 00535575Macintosh HD                   7C2601E6:"/>
          <p:cNvPicPr>
            <a:picLocks noChangeAspect="1" noChangeArrowheads="1"/>
          </p:cNvPicPr>
          <p:nvPr/>
        </p:nvPicPr>
        <p:blipFill>
          <a:blip r:embed="rId13" cstate="print"/>
          <a:srcRect l="14894"/>
          <a:stretch>
            <a:fillRect/>
          </a:stretch>
        </p:blipFill>
        <p:spPr bwMode="auto">
          <a:xfrm>
            <a:off x="0" y="0"/>
            <a:ext cx="914400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485" name="Picture 10" descr="titleslide_footer.png                                          00535575Macintosh HD                   7C2601E6:"/>
          <p:cNvPicPr>
            <a:picLocks noChangeAspect="1" noChangeArrowheads="1"/>
          </p:cNvPicPr>
          <p:nvPr/>
        </p:nvPicPr>
        <p:blipFill>
          <a:blip r:embed="rId14" cstate="print"/>
          <a:srcRect l="19666"/>
          <a:stretch>
            <a:fillRect/>
          </a:stretch>
        </p:blipFill>
        <p:spPr bwMode="auto">
          <a:xfrm>
            <a:off x="0" y="6303963"/>
            <a:ext cx="91440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 descr="titleslide.png                                                 00535575Macintosh HD                   7C2601E6:"/>
          <p:cNvPicPr>
            <a:picLocks noChangeAspect="1" noChangeArrowheads="1"/>
          </p:cNvPicPr>
          <p:nvPr userDrawn="1"/>
        </p:nvPicPr>
        <p:blipFill>
          <a:blip r:embed="rId13" cstate="print"/>
          <a:srcRect l="14894"/>
          <a:stretch>
            <a:fillRect/>
          </a:stretch>
        </p:blipFill>
        <p:spPr bwMode="auto">
          <a:xfrm>
            <a:off x="0" y="0"/>
            <a:ext cx="914400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10" descr="titleslide_footer.png                                          00535575Macintosh HD                   7C2601E6:"/>
          <p:cNvPicPr>
            <a:picLocks noChangeAspect="1" noChangeArrowheads="1"/>
          </p:cNvPicPr>
          <p:nvPr userDrawn="1"/>
        </p:nvPicPr>
        <p:blipFill>
          <a:blip r:embed="rId14" cstate="print"/>
          <a:srcRect l="19666"/>
          <a:stretch>
            <a:fillRect/>
          </a:stretch>
        </p:blipFill>
        <p:spPr bwMode="auto">
          <a:xfrm>
            <a:off x="0" y="6303963"/>
            <a:ext cx="91440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37" r:id="rId2"/>
    <p:sldLayoutId id="2147483836" r:id="rId3"/>
    <p:sldLayoutId id="2147483835" r:id="rId4"/>
    <p:sldLayoutId id="2147483834" r:id="rId5"/>
    <p:sldLayoutId id="2147483833" r:id="rId6"/>
    <p:sldLayoutId id="2147483832" r:id="rId7"/>
    <p:sldLayoutId id="2147483831" r:id="rId8"/>
    <p:sldLayoutId id="2147483830" r:id="rId9"/>
    <p:sldLayoutId id="2147483829" r:id="rId10"/>
    <p:sldLayoutId id="214748382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5000"/>
        <a:buChar char="o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9" b="11109"/>
          <a:stretch/>
        </p:blipFill>
        <p:spPr bwMode="auto">
          <a:xfrm>
            <a:off x="0" y="3352800"/>
            <a:ext cx="9144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458200" cy="609600"/>
          </a:xfrm>
        </p:spPr>
        <p:txBody>
          <a:bodyPr/>
          <a:lstStyle/>
          <a:p>
            <a:r>
              <a:rPr lang="en-US" sz="2000" dirty="0"/>
              <a:t>Amplicon sequencing for community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505200"/>
            <a:ext cx="8229600" cy="1447800"/>
          </a:xfrm>
        </p:spPr>
        <p:txBody>
          <a:bodyPr>
            <a:noAutofit/>
          </a:bodyPr>
          <a:lstStyle/>
          <a:p>
            <a:pPr lvl="1"/>
            <a:endParaRPr lang="en-US" sz="1800" dirty="0">
              <a:solidFill>
                <a:schemeClr val="accent4"/>
              </a:solidFill>
            </a:endParaRP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accent4"/>
                </a:solidFill>
              </a:rPr>
              <a:t>The point of community amplicon sequencing is to identify, or barcode, organisms from complex communities via specific DNA markers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1202224-F44D-C747-8EBA-F183CFFC54C9}"/>
              </a:ext>
            </a:extLst>
          </p:cNvPr>
          <p:cNvSpPr txBox="1">
            <a:spLocks/>
          </p:cNvSpPr>
          <p:nvPr/>
        </p:nvSpPr>
        <p:spPr bwMode="auto">
          <a:xfrm>
            <a:off x="685800" y="1600200"/>
            <a:ext cx="7772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Char char="o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>
                <a:solidFill>
                  <a:schemeClr val="accent4"/>
                </a:solidFill>
              </a:rPr>
              <a:t>Filtered reads are assigned taxonomy by aligning against a database of known, taxonomically assigned reads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4586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Example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What is the total microbial diversity in a given environment?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How many species are there? (Alpha diversity)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What is the community structure of that diversity? (Beta diversity)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How does that diversity change between environments?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Microbial Community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9ABB8-6D59-7F41-8F00-16D3A051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38600"/>
            <a:ext cx="24384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4B972-666C-454F-80B9-8B3C58D40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632200"/>
            <a:ext cx="2704644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06FE6-F5C4-0E45-A45D-F86BB0050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4114800"/>
            <a:ext cx="2975428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9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    Metagenomics</a:t>
            </a:r>
          </a:p>
        </p:txBody>
      </p:sp>
      <p:sp>
        <p:nvSpPr>
          <p:cNvPr id="2" name="Not Equal 1">
            <a:extLst>
              <a:ext uri="{FF2B5EF4-FFF2-40B4-BE49-F238E27FC236}">
                <a16:creationId xmlns:a16="http://schemas.microsoft.com/office/drawing/2014/main" id="{02A90B5C-7B8F-3440-8756-B737F9A4C157}"/>
              </a:ext>
            </a:extLst>
          </p:cNvPr>
          <p:cNvSpPr/>
          <p:nvPr/>
        </p:nvSpPr>
        <p:spPr>
          <a:xfrm>
            <a:off x="1219200" y="457200"/>
            <a:ext cx="304800" cy="228600"/>
          </a:xfrm>
          <a:prstGeom prst="mathNotEqua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7E3AC7-741B-854F-84E7-76F9AD30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Metagenomics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Shotgun sequencing of randomly sheared and size-selected gDNA fragments from a microbial community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Can gain functional information from communities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Often requires extensive sequencing, more expensive</a:t>
            </a:r>
          </a:p>
          <a:p>
            <a:r>
              <a:rPr lang="en-US" b="1" i="1" dirty="0" err="1">
                <a:solidFill>
                  <a:schemeClr val="accent4"/>
                </a:solidFill>
              </a:rPr>
              <a:t>iTag</a:t>
            </a:r>
            <a:endParaRPr lang="en-US" b="1" i="1" dirty="0">
              <a:solidFill>
                <a:schemeClr val="accent4"/>
              </a:solidFill>
            </a:endParaRP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Sequencing of highly specific loci determined by choice of PCR primers and experimental design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Usually does not contain a functional aspect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Loci chosen for taxonomic resolution and phylogenetic relevance 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13969-B467-194E-A9BC-1C8214B4FE38}"/>
              </a:ext>
            </a:extLst>
          </p:cNvPr>
          <p:cNvSpPr/>
          <p:nvPr/>
        </p:nvSpPr>
        <p:spPr>
          <a:xfrm>
            <a:off x="457200" y="3200400"/>
            <a:ext cx="8458200" cy="22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    Metagenomics</a:t>
            </a:r>
          </a:p>
        </p:txBody>
      </p:sp>
      <p:sp>
        <p:nvSpPr>
          <p:cNvPr id="2" name="Not Equal 1">
            <a:extLst>
              <a:ext uri="{FF2B5EF4-FFF2-40B4-BE49-F238E27FC236}">
                <a16:creationId xmlns:a16="http://schemas.microsoft.com/office/drawing/2014/main" id="{02A90B5C-7B8F-3440-8756-B737F9A4C157}"/>
              </a:ext>
            </a:extLst>
          </p:cNvPr>
          <p:cNvSpPr/>
          <p:nvPr/>
        </p:nvSpPr>
        <p:spPr>
          <a:xfrm>
            <a:off x="1219200" y="457200"/>
            <a:ext cx="304800" cy="228600"/>
          </a:xfrm>
          <a:prstGeom prst="mathNotEqua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7E3AC7-741B-854F-84E7-76F9AD30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Metagenomics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Shotgun sequencing of randomly sheared and size-selected gDNA fragments from a microbial community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Can gain functional information from communities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Often requires extensive sequencing, more expensive</a:t>
            </a:r>
          </a:p>
          <a:p>
            <a:pPr marL="457200" lvl="1" indent="0"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r>
              <a:rPr lang="en-US" b="1" i="1" dirty="0" err="1">
                <a:solidFill>
                  <a:schemeClr val="accent4"/>
                </a:solidFill>
              </a:rPr>
              <a:t>iTag</a:t>
            </a:r>
            <a:endParaRPr lang="en-US" b="1" i="1" dirty="0">
              <a:solidFill>
                <a:schemeClr val="accent4"/>
              </a:solidFill>
            </a:endParaRP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Sequencing of highly specific loci determined by choice of PCR primers and experimental design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Usually does not contain a functional aspect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Loci chosen for taxonomic resolution and phylogenetic relevance 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58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7E3AC7-741B-854F-84E7-76F9AD30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4066"/>
            <a:ext cx="38862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Metagenomics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Can paint a broad picture of a microbial community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chemeClr val="accent4"/>
                </a:solidFill>
              </a:rPr>
              <a:t> 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Can include: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Taxonomic ID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Function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Activity (transcriptomics)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5C270D-3CDF-4C4E-9E68-B6E1FDDC6351}"/>
              </a:ext>
            </a:extLst>
          </p:cNvPr>
          <p:cNvSpPr txBox="1">
            <a:spLocks/>
          </p:cNvSpPr>
          <p:nvPr/>
        </p:nvSpPr>
        <p:spPr bwMode="auto">
          <a:xfrm>
            <a:off x="4891086" y="1634066"/>
            <a:ext cx="40243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Char char="o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i="1" kern="0" dirty="0" err="1">
                <a:solidFill>
                  <a:schemeClr val="accent4"/>
                </a:solidFill>
              </a:rPr>
              <a:t>iTag</a:t>
            </a:r>
            <a:endParaRPr lang="en-US" b="1" i="1" kern="0" dirty="0">
              <a:solidFill>
                <a:schemeClr val="accent4"/>
              </a:solidFill>
            </a:endParaRPr>
          </a:p>
          <a:p>
            <a:endParaRPr lang="en-US" b="1" i="1" kern="0" dirty="0">
              <a:solidFill>
                <a:schemeClr val="accent4"/>
              </a:solidFill>
            </a:endParaRPr>
          </a:p>
          <a:p>
            <a:r>
              <a:rPr lang="en-US" b="1" i="1" kern="0" dirty="0">
                <a:solidFill>
                  <a:schemeClr val="accent4"/>
                </a:solidFill>
              </a:rPr>
              <a:t>Who’s there?</a:t>
            </a:r>
          </a:p>
          <a:p>
            <a:endParaRPr lang="en-US" b="1" i="1" kern="0" dirty="0">
              <a:solidFill>
                <a:schemeClr val="accent4"/>
              </a:solidFill>
            </a:endParaRPr>
          </a:p>
          <a:p>
            <a:r>
              <a:rPr lang="en-US" b="1" i="1" kern="0" dirty="0">
                <a:solidFill>
                  <a:schemeClr val="accent4"/>
                </a:solidFill>
              </a:rPr>
              <a:t>How many are there?</a:t>
            </a:r>
          </a:p>
          <a:p>
            <a:endParaRPr lang="en-US" b="1" i="1" kern="0" dirty="0">
              <a:solidFill>
                <a:schemeClr val="accent4"/>
              </a:solidFill>
            </a:endParaRPr>
          </a:p>
          <a:p>
            <a:r>
              <a:rPr lang="en-US" b="1" i="1" kern="0" dirty="0">
                <a:solidFill>
                  <a:schemeClr val="accent4"/>
                </a:solidFill>
              </a:rPr>
              <a:t>Who is dominant/rare?</a:t>
            </a:r>
          </a:p>
          <a:p>
            <a:endParaRPr lang="en-US" b="1" i="1" kern="0" dirty="0">
              <a:solidFill>
                <a:schemeClr val="accent4"/>
              </a:solidFill>
            </a:endParaRPr>
          </a:p>
          <a:p>
            <a:r>
              <a:rPr lang="en-US" b="1" i="1" kern="0" dirty="0">
                <a:solidFill>
                  <a:schemeClr val="accent4"/>
                </a:solidFill>
              </a:rPr>
              <a:t>How do all these observations change between environment and 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D444B2-FCD6-D749-BC3D-98910527A6FF}"/>
              </a:ext>
            </a:extLst>
          </p:cNvPr>
          <p:cNvSpPr/>
          <p:nvPr/>
        </p:nvSpPr>
        <p:spPr>
          <a:xfrm>
            <a:off x="4891086" y="1634066"/>
            <a:ext cx="4252914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528957-FCE5-2346-BD43-C91D14BE3D11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    Metagenomics</a:t>
            </a:r>
          </a:p>
        </p:txBody>
      </p:sp>
      <p:sp>
        <p:nvSpPr>
          <p:cNvPr id="8" name="Not Equal 7">
            <a:extLst>
              <a:ext uri="{FF2B5EF4-FFF2-40B4-BE49-F238E27FC236}">
                <a16:creationId xmlns:a16="http://schemas.microsoft.com/office/drawing/2014/main" id="{84903780-91B1-0D4A-9366-1D67ADFCFD85}"/>
              </a:ext>
            </a:extLst>
          </p:cNvPr>
          <p:cNvSpPr/>
          <p:nvPr/>
        </p:nvSpPr>
        <p:spPr>
          <a:xfrm>
            <a:off x="1219200" y="457200"/>
            <a:ext cx="304800" cy="228600"/>
          </a:xfrm>
          <a:prstGeom prst="mathNotEqua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541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7E3AC7-741B-854F-84E7-76F9AD30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4066"/>
            <a:ext cx="38862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Metagenomics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Can paint a broad picture of a microbial community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chemeClr val="accent4"/>
                </a:solidFill>
              </a:rPr>
              <a:t> 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Can include: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Taxonomic ID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Function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Activity (transcriptomics)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5C270D-3CDF-4C4E-9E68-B6E1FDDC6351}"/>
              </a:ext>
            </a:extLst>
          </p:cNvPr>
          <p:cNvSpPr txBox="1">
            <a:spLocks/>
          </p:cNvSpPr>
          <p:nvPr/>
        </p:nvSpPr>
        <p:spPr bwMode="auto">
          <a:xfrm>
            <a:off x="4891086" y="1634066"/>
            <a:ext cx="40243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Char char="o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i="1" kern="0" dirty="0" err="1">
                <a:solidFill>
                  <a:schemeClr val="accent4"/>
                </a:solidFill>
              </a:rPr>
              <a:t>iTag</a:t>
            </a:r>
            <a:endParaRPr lang="en-US" b="1" i="1" kern="0" dirty="0">
              <a:solidFill>
                <a:schemeClr val="accent4"/>
              </a:solidFill>
            </a:endParaRPr>
          </a:p>
          <a:p>
            <a:endParaRPr lang="en-US" b="1" i="1" kern="0" dirty="0">
              <a:solidFill>
                <a:schemeClr val="accent4"/>
              </a:solidFill>
            </a:endParaRPr>
          </a:p>
          <a:p>
            <a:r>
              <a:rPr lang="en-US" b="1" i="1" kern="0" dirty="0">
                <a:solidFill>
                  <a:schemeClr val="accent4"/>
                </a:solidFill>
              </a:rPr>
              <a:t>Who’s there?</a:t>
            </a:r>
          </a:p>
          <a:p>
            <a:endParaRPr lang="en-US" b="1" i="1" kern="0" dirty="0">
              <a:solidFill>
                <a:schemeClr val="accent4"/>
              </a:solidFill>
            </a:endParaRPr>
          </a:p>
          <a:p>
            <a:r>
              <a:rPr lang="en-US" b="1" i="1" kern="0" dirty="0">
                <a:solidFill>
                  <a:schemeClr val="accent4"/>
                </a:solidFill>
              </a:rPr>
              <a:t>How many are there?</a:t>
            </a:r>
          </a:p>
          <a:p>
            <a:endParaRPr lang="en-US" b="1" i="1" kern="0" dirty="0">
              <a:solidFill>
                <a:schemeClr val="accent4"/>
              </a:solidFill>
            </a:endParaRPr>
          </a:p>
          <a:p>
            <a:r>
              <a:rPr lang="en-US" b="1" i="1" kern="0" dirty="0">
                <a:solidFill>
                  <a:schemeClr val="accent4"/>
                </a:solidFill>
              </a:rPr>
              <a:t>Who is dominant/rare?</a:t>
            </a:r>
          </a:p>
          <a:p>
            <a:endParaRPr lang="en-US" b="1" i="1" kern="0" dirty="0">
              <a:solidFill>
                <a:schemeClr val="accent4"/>
              </a:solidFill>
            </a:endParaRPr>
          </a:p>
          <a:p>
            <a:r>
              <a:rPr lang="en-US" b="1" i="1" kern="0" dirty="0">
                <a:solidFill>
                  <a:schemeClr val="accent4"/>
                </a:solidFill>
              </a:rPr>
              <a:t>How do all these observations change between environment and why?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22D7E-7701-A04A-AD11-2E8915D5CC2D}"/>
              </a:ext>
            </a:extLst>
          </p:cNvPr>
          <p:cNvSpPr/>
          <p:nvPr/>
        </p:nvSpPr>
        <p:spPr>
          <a:xfrm>
            <a:off x="304800" y="1524000"/>
            <a:ext cx="4343400" cy="4419600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46B8E6-5249-6D41-9D20-41C78002CC74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    Metagenomics</a:t>
            </a:r>
          </a:p>
        </p:txBody>
      </p:sp>
      <p:sp>
        <p:nvSpPr>
          <p:cNvPr id="8" name="Not Equal 7">
            <a:extLst>
              <a:ext uri="{FF2B5EF4-FFF2-40B4-BE49-F238E27FC236}">
                <a16:creationId xmlns:a16="http://schemas.microsoft.com/office/drawing/2014/main" id="{2425EA10-07F6-2144-9639-BB8657E550F5}"/>
              </a:ext>
            </a:extLst>
          </p:cNvPr>
          <p:cNvSpPr/>
          <p:nvPr/>
        </p:nvSpPr>
        <p:spPr>
          <a:xfrm>
            <a:off x="1219200" y="457200"/>
            <a:ext cx="304800" cy="228600"/>
          </a:xfrm>
          <a:prstGeom prst="mathNotEqua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1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is a ”counting-based” analysis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7E3AC7-741B-854F-84E7-76F9AD30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u="sng" dirty="0">
                <a:solidFill>
                  <a:schemeClr val="accent4"/>
                </a:solidFill>
              </a:rPr>
              <a:t>Coverage</a:t>
            </a:r>
            <a:r>
              <a:rPr lang="en-US" b="1" i="1" dirty="0">
                <a:solidFill>
                  <a:schemeClr val="accent4"/>
                </a:solidFill>
              </a:rPr>
              <a:t> is typically a metagenomics word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u="sng" dirty="0">
                <a:solidFill>
                  <a:schemeClr val="accent4"/>
                </a:solidFill>
              </a:rPr>
              <a:t>Reads per sample </a:t>
            </a:r>
            <a:r>
              <a:rPr lang="en-US" b="1" i="1" dirty="0">
                <a:solidFill>
                  <a:schemeClr val="accent4"/>
                </a:solidFill>
              </a:rPr>
              <a:t>is more appropriate and specific to an </a:t>
            </a:r>
            <a:r>
              <a:rPr lang="en-US" b="1" i="1" dirty="0" err="1">
                <a:solidFill>
                  <a:schemeClr val="accent4"/>
                </a:solidFill>
              </a:rPr>
              <a:t>iTag</a:t>
            </a:r>
            <a:r>
              <a:rPr lang="en-US" b="1" i="1" dirty="0">
                <a:solidFill>
                  <a:schemeClr val="accent4"/>
                </a:solidFill>
              </a:rPr>
              <a:t> experiment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Reads recovered from your sequencing run are treated as analogous to biological occurrence of an organism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Cannot be used as an absolute measure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Between sample comparison is valid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92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8B50A-6471-BD42-A031-ED6B2E68C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771207"/>
            <a:ext cx="2552116" cy="1912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45B70-CB30-6D4D-9958-A714DA205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3139414"/>
            <a:ext cx="2829385" cy="1884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1C581-54E0-B145-9C4B-41EB9219E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027" y="4570217"/>
            <a:ext cx="3037867" cy="1514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13094-16C7-4947-A1CE-476637B1C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1" y="1362244"/>
            <a:ext cx="3200399" cy="480995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0938F79-FDD4-794D-BD5A-F551D839292A}"/>
              </a:ext>
            </a:extLst>
          </p:cNvPr>
          <p:cNvSpPr/>
          <p:nvPr/>
        </p:nvSpPr>
        <p:spPr>
          <a:xfrm>
            <a:off x="4456975" y="3897027"/>
            <a:ext cx="848485" cy="32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214FF9-3A48-9644-977C-46BE6357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8458200" cy="609600"/>
          </a:xfrm>
        </p:spPr>
        <p:txBody>
          <a:bodyPr/>
          <a:lstStyle/>
          <a:p>
            <a:r>
              <a:rPr lang="en-US" dirty="0" err="1"/>
              <a:t>iTag</a:t>
            </a:r>
            <a:r>
              <a:rPr lang="en-US" dirty="0"/>
              <a:t> – </a:t>
            </a:r>
            <a:r>
              <a:rPr lang="en-US" sz="2000" dirty="0"/>
              <a:t>Amplicon sequencing for community analysis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9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Experimental design </a:t>
            </a:r>
            <a:r>
              <a:rPr lang="en-US" i="1" dirty="0">
                <a:solidFill>
                  <a:schemeClr val="accent4"/>
                </a:solidFill>
              </a:rPr>
              <a:t>(this is the </a:t>
            </a:r>
            <a:r>
              <a:rPr lang="en-US" b="1" i="1" dirty="0">
                <a:solidFill>
                  <a:schemeClr val="accent4"/>
                </a:solidFill>
              </a:rPr>
              <a:t>most</a:t>
            </a:r>
            <a:r>
              <a:rPr lang="en-US" i="1" dirty="0">
                <a:solidFill>
                  <a:schemeClr val="accent4"/>
                </a:solidFill>
              </a:rPr>
              <a:t> important part)</a:t>
            </a: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Library prep</a:t>
            </a:r>
          </a:p>
          <a:p>
            <a:pPr lvl="1"/>
            <a:r>
              <a:rPr lang="en-US" i="1" dirty="0">
                <a:solidFill>
                  <a:schemeClr val="accent4"/>
                </a:solidFill>
              </a:rPr>
              <a:t>gDNA extraction</a:t>
            </a:r>
          </a:p>
          <a:p>
            <a:pPr lvl="1"/>
            <a:r>
              <a:rPr lang="en-US" i="1" dirty="0">
                <a:solidFill>
                  <a:schemeClr val="accent4"/>
                </a:solidFill>
              </a:rPr>
              <a:t>PCR amplification (can be one-step or two-step PCR design)</a:t>
            </a:r>
          </a:p>
          <a:p>
            <a:pPr lvl="1"/>
            <a:r>
              <a:rPr lang="en-US" i="1" dirty="0">
                <a:solidFill>
                  <a:schemeClr val="accent4"/>
                </a:solidFill>
              </a:rPr>
              <a:t>Library quantification/qualification, QC</a:t>
            </a:r>
          </a:p>
          <a:p>
            <a:pPr lvl="1"/>
            <a:r>
              <a:rPr lang="en-US" i="1" dirty="0">
                <a:solidFill>
                  <a:schemeClr val="accent4"/>
                </a:solidFill>
              </a:rPr>
              <a:t>Normalization and pooling</a:t>
            </a:r>
          </a:p>
          <a:p>
            <a:r>
              <a:rPr lang="en-US" b="1" i="1" dirty="0">
                <a:solidFill>
                  <a:schemeClr val="accent4"/>
                </a:solidFill>
              </a:rPr>
              <a:t>Sequencing</a:t>
            </a:r>
          </a:p>
          <a:p>
            <a:r>
              <a:rPr lang="en-US" b="1" i="1" dirty="0">
                <a:solidFill>
                  <a:schemeClr val="accent4"/>
                </a:solidFill>
              </a:rPr>
              <a:t>Filtering/processing</a:t>
            </a:r>
            <a:r>
              <a:rPr lang="en-US" i="1" dirty="0">
                <a:solidFill>
                  <a:schemeClr val="accent4"/>
                </a:solidFill>
              </a:rPr>
              <a:t> of raw reads (read pairing)</a:t>
            </a:r>
          </a:p>
          <a:p>
            <a:r>
              <a:rPr lang="en-US" b="1" i="1" dirty="0">
                <a:solidFill>
                  <a:schemeClr val="accent4"/>
                </a:solidFill>
              </a:rPr>
              <a:t>OTU/ASV table x sample</a:t>
            </a:r>
          </a:p>
          <a:p>
            <a:r>
              <a:rPr lang="en-US" b="1" i="1" dirty="0">
                <a:solidFill>
                  <a:schemeClr val="accent4"/>
                </a:solidFill>
              </a:rPr>
              <a:t>Statistical analysis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Typical </a:t>
            </a:r>
            <a:r>
              <a:rPr lang="en-US" kern="0" dirty="0" err="1"/>
              <a:t>iTag</a:t>
            </a:r>
            <a:r>
              <a:rPr lang="en-US" kern="0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3622106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Which organism(s) do I want to sequence?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What is the goal of my study?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Taxonomic ID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Phylogenetics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Function</a:t>
            </a:r>
          </a:p>
          <a:p>
            <a:pPr lvl="1"/>
            <a:endParaRPr lang="en-US" b="1" i="1" dirty="0">
              <a:solidFill>
                <a:schemeClr val="accent4"/>
              </a:solidFill>
            </a:endParaRPr>
          </a:p>
          <a:p>
            <a:r>
              <a:rPr lang="en-US" b="1" i="1" dirty="0">
                <a:solidFill>
                  <a:schemeClr val="accent4"/>
                </a:solidFill>
              </a:rPr>
              <a:t>What is the predicted diversity within my environment?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Choice of locus</a:t>
            </a:r>
          </a:p>
        </p:txBody>
      </p:sp>
    </p:spTree>
    <p:extLst>
      <p:ext uri="{BB962C8B-B14F-4D97-AF65-F5344CB8AC3E}">
        <p14:creationId xmlns:p14="http://schemas.microsoft.com/office/powerpoint/2010/main" val="308824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5600" y="1447800"/>
            <a:ext cx="579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</a:rPr>
              <a:t>Community Amplicon Sequencing (</a:t>
            </a:r>
            <a:r>
              <a:rPr lang="en-US" sz="3600" b="1" dirty="0" err="1">
                <a:solidFill>
                  <a:srgbClr val="FFFF00"/>
                </a:solidFill>
              </a:rPr>
              <a:t>iTag</a:t>
            </a:r>
            <a:r>
              <a:rPr lang="en-US" sz="3600" b="1" dirty="0">
                <a:solidFill>
                  <a:srgbClr val="FFFF00"/>
                </a:solidFill>
              </a:rPr>
              <a:t>)</a:t>
            </a:r>
          </a:p>
          <a:p>
            <a:pPr algn="ctr"/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52800"/>
            <a:ext cx="9144000" cy="289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QB3 Functional Genomics &amp; Genomics Sequencing Labs Services and Technologies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Dylan Smith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Facility Manager, Genomics Sequencing Laboratory</a:t>
            </a:r>
          </a:p>
        </p:txBody>
      </p:sp>
    </p:spTree>
    <p:extLst>
      <p:ext uri="{BB962C8B-B14F-4D97-AF65-F5344CB8AC3E}">
        <p14:creationId xmlns:p14="http://schemas.microsoft.com/office/powerpoint/2010/main" val="415415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Factors to consider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Mutation rate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Am I likely to be comparing species or larger taxonomic guilds?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Length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Which sequencing platform will I eventually run my samples on?  Do I want overlap? (yes)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Utility of taxonomic information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Are there good, reliable databases for my locus?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When in doubt, a literature search is usually the best course for determining the right locus/primer choice for your study.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Choice of locus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60210-FBB8-F945-93A1-79CB7F7975B5}"/>
              </a:ext>
            </a:extLst>
          </p:cNvPr>
          <p:cNvSpPr/>
          <p:nvPr/>
        </p:nvSpPr>
        <p:spPr>
          <a:xfrm>
            <a:off x="457200" y="4800600"/>
            <a:ext cx="8001000" cy="13594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61433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Factors to consider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Mutation rate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Am I likely to be comparing species or larger taxonomic guilds?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Length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Which sequencing platform will I eventually run my samples on?  Do I want overlap? (yes)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Utility of taxonomic information</a:t>
            </a:r>
          </a:p>
          <a:p>
            <a:pPr lvl="2"/>
            <a:r>
              <a:rPr lang="en-US" b="1" i="1" dirty="0">
                <a:solidFill>
                  <a:schemeClr val="accent4"/>
                </a:solidFill>
              </a:rPr>
              <a:t>Are there good, reliable databases for my locus?</a:t>
            </a:r>
          </a:p>
          <a:p>
            <a:pPr marL="914400" lvl="2" indent="0"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When in doubt, a literature search is usually the best course for determining the right locus/primer choice for your study.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Choice of locus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41FF39-B79A-B042-9670-842AD9535C68}"/>
              </a:ext>
            </a:extLst>
          </p:cNvPr>
          <p:cNvSpPr/>
          <p:nvPr/>
        </p:nvSpPr>
        <p:spPr>
          <a:xfrm>
            <a:off x="0" y="4495800"/>
            <a:ext cx="8915400" cy="182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65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Bacteria/Archaea: 16S rRNA gene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Fungi: Internal Transcribed Spacer rRNA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686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Common Barcoding Regions for Microbes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F6D1AD-4DAA-9C4A-9763-CC33D542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33600"/>
            <a:ext cx="7035800" cy="96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48503C-E6CF-984C-9D34-40E9F3B6049E}"/>
              </a:ext>
            </a:extLst>
          </p:cNvPr>
          <p:cNvSpPr txBox="1"/>
          <p:nvPr/>
        </p:nvSpPr>
        <p:spPr>
          <a:xfrm>
            <a:off x="304800" y="6553200"/>
            <a:ext cx="426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help.bioiplug.com</a:t>
            </a:r>
            <a:r>
              <a:rPr lang="en-US" sz="800" dirty="0"/>
              <a:t>/16s-rrna-and-16s-rrna-gene/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BDDCB-F440-1B46-97C5-8460A6FD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962400"/>
            <a:ext cx="4343400" cy="2014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A2CA6-928A-E24A-87B4-CAD6291E37D0}"/>
              </a:ext>
            </a:extLst>
          </p:cNvPr>
          <p:cNvSpPr txBox="1"/>
          <p:nvPr/>
        </p:nvSpPr>
        <p:spPr>
          <a:xfrm>
            <a:off x="3581400" y="6551841"/>
            <a:ext cx="426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mycology.adelaide.edu.au</a:t>
            </a:r>
            <a:r>
              <a:rPr lang="en-US" sz="800" dirty="0"/>
              <a:t>/descriptions/</a:t>
            </a:r>
          </a:p>
        </p:txBody>
      </p:sp>
    </p:spTree>
    <p:extLst>
      <p:ext uri="{BB962C8B-B14F-4D97-AF65-F5344CB8AC3E}">
        <p14:creationId xmlns:p14="http://schemas.microsoft.com/office/powerpoint/2010/main" val="2089188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Dimerization and secondary structures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Self dimerization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Cross dimerization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Self complimentary 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Melting temperatures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Will my libraries be run with </a:t>
            </a:r>
            <a:r>
              <a:rPr lang="en-US" b="1" i="1" dirty="0" err="1">
                <a:solidFill>
                  <a:schemeClr val="accent4"/>
                </a:solidFill>
              </a:rPr>
              <a:t>PhiX</a:t>
            </a:r>
            <a:r>
              <a:rPr lang="en-US" b="1" i="1" dirty="0">
                <a:solidFill>
                  <a:schemeClr val="accent4"/>
                </a:solidFill>
              </a:rPr>
              <a:t>?</a:t>
            </a:r>
          </a:p>
          <a:p>
            <a:pPr lvl="1"/>
            <a:r>
              <a:rPr lang="en-US" b="1" i="1" dirty="0" err="1">
                <a:solidFill>
                  <a:schemeClr val="accent4"/>
                </a:solidFill>
              </a:rPr>
              <a:t>PhiX</a:t>
            </a:r>
            <a:r>
              <a:rPr lang="en-US" b="1" i="1" dirty="0">
                <a:solidFill>
                  <a:schemeClr val="accent4"/>
                </a:solidFill>
              </a:rPr>
              <a:t> is a common diversity and loading concentration control run with Illumina libraries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Primer design</a:t>
            </a:r>
          </a:p>
        </p:txBody>
      </p:sp>
    </p:spTree>
    <p:extLst>
      <p:ext uri="{BB962C8B-B14F-4D97-AF65-F5344CB8AC3E}">
        <p14:creationId xmlns:p14="http://schemas.microsoft.com/office/powerpoint/2010/main" val="859830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Primer design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2E18F-87B7-8E4D-81E5-F7EDD827E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1371600"/>
            <a:ext cx="8822266" cy="496252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7E116A-E624-694E-BBCF-28F3356F8A41}"/>
              </a:ext>
            </a:extLst>
          </p:cNvPr>
          <p:cNvSpPr/>
          <p:nvPr/>
        </p:nvSpPr>
        <p:spPr>
          <a:xfrm>
            <a:off x="76200" y="2819400"/>
            <a:ext cx="9067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2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Primer design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2E18F-87B7-8E4D-81E5-F7EDD827E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1371600"/>
            <a:ext cx="8822266" cy="4962524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5F2A82-C8AC-6B40-A28F-5BE5BF58660D}"/>
              </a:ext>
            </a:extLst>
          </p:cNvPr>
          <p:cNvSpPr/>
          <p:nvPr/>
        </p:nvSpPr>
        <p:spPr>
          <a:xfrm>
            <a:off x="169334" y="4495800"/>
            <a:ext cx="8822266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A5FB16-72B8-4F42-B64F-77EB90A31D9E}"/>
              </a:ext>
            </a:extLst>
          </p:cNvPr>
          <p:cNvSpPr/>
          <p:nvPr/>
        </p:nvSpPr>
        <p:spPr>
          <a:xfrm>
            <a:off x="180464" y="1371600"/>
            <a:ext cx="8822266" cy="156210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72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Primer design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2E18F-87B7-8E4D-81E5-F7EDD827E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1371600"/>
            <a:ext cx="8822266" cy="4962524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6069FF-5FF3-D04F-9FD7-310D969AF9CA}"/>
              </a:ext>
            </a:extLst>
          </p:cNvPr>
          <p:cNvSpPr/>
          <p:nvPr/>
        </p:nvSpPr>
        <p:spPr>
          <a:xfrm>
            <a:off x="76200" y="1371600"/>
            <a:ext cx="8991600" cy="335280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7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Primer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67874-5520-914F-96FE-C8B24B19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23" y="1447800"/>
            <a:ext cx="6748477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4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Primer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3E3155-6860-9749-8695-D8D96894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chemeClr val="accent4"/>
                </a:solidFill>
              </a:rPr>
              <a:t>“Linker”</a:t>
            </a:r>
          </a:p>
          <a:p>
            <a:pPr marL="0" indent="0"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Short (typically 2-3bp) </a:t>
            </a:r>
            <a:r>
              <a:rPr lang="en-US" b="1" i="1" u="sng" dirty="0">
                <a:solidFill>
                  <a:schemeClr val="accent4"/>
                </a:solidFill>
              </a:rPr>
              <a:t>intentional mismatch </a:t>
            </a:r>
            <a:r>
              <a:rPr lang="en-US" b="1" i="1" dirty="0">
                <a:solidFill>
                  <a:schemeClr val="accent4"/>
                </a:solidFill>
              </a:rPr>
              <a:t>to your organism’s genome</a:t>
            </a:r>
          </a:p>
          <a:p>
            <a:pPr lvl="1"/>
            <a:endParaRPr lang="en-US" b="1" i="1" dirty="0">
              <a:solidFill>
                <a:schemeClr val="accent4"/>
              </a:solidFill>
            </a:endParaRP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Designed to have the 5’ end of the primer physically hang off the genomic template</a:t>
            </a:r>
          </a:p>
          <a:p>
            <a:pPr lvl="1"/>
            <a:endParaRPr lang="en-US" b="1" i="1" dirty="0">
              <a:solidFill>
                <a:schemeClr val="accent4"/>
              </a:solidFill>
            </a:endParaRP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Thought to decrease overall PCR primer bias of certain taxa over others</a:t>
            </a:r>
          </a:p>
        </p:txBody>
      </p:sp>
    </p:spTree>
    <p:extLst>
      <p:ext uri="{BB962C8B-B14F-4D97-AF65-F5344CB8AC3E}">
        <p14:creationId xmlns:p14="http://schemas.microsoft.com/office/powerpoint/2010/main" val="2617263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Prep: Primer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3E3155-6860-9749-8695-D8D96894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”Pad”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Stretch of random bases designed into PCR primers that is NOT designed to match any actual genomic sequence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Bases provide space (length) on which sequencing primers sit</a:t>
            </a:r>
          </a:p>
          <a:p>
            <a:pPr lvl="1"/>
            <a:r>
              <a:rPr lang="en-US" b="1" i="1" dirty="0">
                <a:solidFill>
                  <a:schemeClr val="accent4"/>
                </a:solidFill>
              </a:rPr>
              <a:t>Pad may provide additional chemistry advantages (think dimerization and melting temperatures) for the PCR primer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C78C2-4C67-3C40-BCEA-548B692D4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0" t="73196"/>
          <a:stretch/>
        </p:blipFill>
        <p:spPr>
          <a:xfrm>
            <a:off x="1422634" y="3429000"/>
            <a:ext cx="6197366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C7DFC4-FF20-0041-A672-A8979C4B346A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sz="2000" kern="0" dirty="0"/>
              <a:t>NGS on Illumina sequencers</a:t>
            </a:r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9D08A-28D1-E64D-93A1-20DBFF7A0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081" y="1365250"/>
            <a:ext cx="4540719" cy="48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59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Sequence diversity at every base position matters!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Sequencing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FC8700-3280-784E-B195-B1D36FB7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4436"/>
            <a:ext cx="7467600" cy="3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01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i="1" u="sng" dirty="0">
                <a:solidFill>
                  <a:schemeClr val="bg2"/>
                </a:solidFill>
              </a:rPr>
              <a:t>Sequence diversity can be added into primer design</a:t>
            </a: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Sequence multiple loci at once</a:t>
            </a: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”N stagger”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“N shuffle”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5E451-00F7-FB4D-9DD0-8AA22413671D}"/>
              </a:ext>
            </a:extLst>
          </p:cNvPr>
          <p:cNvSpPr txBox="1"/>
          <p:nvPr/>
        </p:nvSpPr>
        <p:spPr>
          <a:xfrm>
            <a:off x="914400" y="2667000"/>
            <a:ext cx="830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…TGAGACTT</a:t>
            </a:r>
            <a:r>
              <a:rPr lang="en-US" sz="2000" b="1" dirty="0">
                <a:solidFill>
                  <a:srgbClr val="C00000"/>
                </a:solidFill>
              </a:rPr>
              <a:t>N</a:t>
            </a:r>
            <a:r>
              <a:rPr lang="en-US" sz="2000" dirty="0">
                <a:solidFill>
                  <a:schemeClr val="bg2"/>
                </a:solidFill>
              </a:rPr>
              <a:t>GTGCCAGCMGCC</a:t>
            </a:r>
            <a:r>
              <a:rPr lang="en-US" sz="2000" dirty="0"/>
              <a:t>…</a:t>
            </a:r>
          </a:p>
          <a:p>
            <a:r>
              <a:rPr lang="en-US" sz="2000" dirty="0"/>
              <a:t>…TGAGACTT</a:t>
            </a:r>
            <a:r>
              <a:rPr lang="en-US" sz="2000" b="1" dirty="0">
                <a:solidFill>
                  <a:srgbClr val="C00000"/>
                </a:solidFill>
              </a:rPr>
              <a:t>NN</a:t>
            </a:r>
            <a:r>
              <a:rPr lang="en-US" sz="2000" dirty="0">
                <a:solidFill>
                  <a:schemeClr val="bg2"/>
                </a:solidFill>
              </a:rPr>
              <a:t>GTGCCAGCMGCC</a:t>
            </a:r>
            <a:r>
              <a:rPr lang="en-US" sz="2000" dirty="0"/>
              <a:t>…</a:t>
            </a:r>
          </a:p>
          <a:p>
            <a:r>
              <a:rPr lang="en-US" sz="2000" dirty="0"/>
              <a:t>…TGAGACTT</a:t>
            </a:r>
            <a:r>
              <a:rPr lang="en-US" sz="2000" b="1" dirty="0">
                <a:solidFill>
                  <a:srgbClr val="C00000"/>
                </a:solidFill>
              </a:rPr>
              <a:t>NNN</a:t>
            </a:r>
            <a:r>
              <a:rPr lang="en-US" sz="2000" dirty="0">
                <a:solidFill>
                  <a:schemeClr val="bg2"/>
                </a:solidFill>
              </a:rPr>
              <a:t>GTGCCAGCMGCC</a:t>
            </a:r>
            <a:r>
              <a:rPr lang="en-US" sz="2000" dirty="0"/>
              <a:t>…</a:t>
            </a:r>
          </a:p>
          <a:p>
            <a:r>
              <a:rPr lang="en-US" sz="2000" dirty="0"/>
              <a:t>…TGAGACTT</a:t>
            </a:r>
            <a:r>
              <a:rPr lang="en-US" sz="2000" b="1" dirty="0">
                <a:solidFill>
                  <a:srgbClr val="C00000"/>
                </a:solidFill>
              </a:rPr>
              <a:t>NNNN</a:t>
            </a:r>
            <a:r>
              <a:rPr lang="en-US" sz="2000" dirty="0">
                <a:solidFill>
                  <a:schemeClr val="bg2"/>
                </a:solidFill>
              </a:rPr>
              <a:t>GTGCCAGCMGCC</a:t>
            </a:r>
            <a:r>
              <a:rPr lang="en-US" sz="2000" dirty="0"/>
              <a:t>…</a:t>
            </a:r>
          </a:p>
          <a:p>
            <a:r>
              <a:rPr lang="en-US" sz="2000" dirty="0"/>
              <a:t>…TGAGACTT</a:t>
            </a:r>
            <a:r>
              <a:rPr lang="en-US" sz="2000" b="1" dirty="0">
                <a:solidFill>
                  <a:srgbClr val="C00000"/>
                </a:solidFill>
              </a:rPr>
              <a:t>NNNNN</a:t>
            </a:r>
            <a:r>
              <a:rPr lang="en-US" sz="2000" dirty="0">
                <a:solidFill>
                  <a:schemeClr val="bg2"/>
                </a:solidFill>
              </a:rPr>
              <a:t>GTGCCAGCMGCC</a:t>
            </a:r>
            <a:r>
              <a:rPr lang="en-US" sz="20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DBE4B-1A37-8743-B491-E863A621831B}"/>
              </a:ext>
            </a:extLst>
          </p:cNvPr>
          <p:cNvSpPr txBox="1"/>
          <p:nvPr/>
        </p:nvSpPr>
        <p:spPr>
          <a:xfrm>
            <a:off x="914400" y="4848761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…TGAGACTT</a:t>
            </a:r>
            <a:r>
              <a:rPr lang="en-US" sz="2000" b="1" dirty="0">
                <a:solidFill>
                  <a:srgbClr val="C00000"/>
                </a:solidFill>
              </a:rPr>
              <a:t>NNNNN</a:t>
            </a:r>
            <a:r>
              <a:rPr lang="en-US" sz="2000" dirty="0">
                <a:solidFill>
                  <a:schemeClr val="bg2"/>
                </a:solidFill>
              </a:rPr>
              <a:t>GTGCCAGCMGCC</a:t>
            </a:r>
            <a:r>
              <a:rPr lang="en-US" sz="2000" dirty="0"/>
              <a:t>…</a:t>
            </a:r>
          </a:p>
          <a:p>
            <a:r>
              <a:rPr lang="en-US" sz="2000" dirty="0"/>
              <a:t>…TGAGACTT</a:t>
            </a:r>
            <a:r>
              <a:rPr lang="en-US" sz="2000" b="1" dirty="0">
                <a:solidFill>
                  <a:srgbClr val="C00000"/>
                </a:solidFill>
              </a:rPr>
              <a:t>NNNNN</a:t>
            </a:r>
            <a:r>
              <a:rPr lang="en-US" sz="2000" dirty="0">
                <a:solidFill>
                  <a:schemeClr val="bg2"/>
                </a:solidFill>
              </a:rPr>
              <a:t>GTGCCAGCMGCC</a:t>
            </a:r>
            <a:r>
              <a:rPr lang="en-US" sz="2000" dirty="0"/>
              <a:t>…</a:t>
            </a:r>
          </a:p>
          <a:p>
            <a:r>
              <a:rPr lang="en-US" sz="2000" dirty="0"/>
              <a:t>…TGAGACTT</a:t>
            </a:r>
            <a:r>
              <a:rPr lang="en-US" sz="2000" b="1" dirty="0">
                <a:solidFill>
                  <a:srgbClr val="C00000"/>
                </a:solidFill>
              </a:rPr>
              <a:t>NNNNN</a:t>
            </a:r>
            <a:r>
              <a:rPr lang="en-US" sz="2000" dirty="0">
                <a:solidFill>
                  <a:schemeClr val="bg2"/>
                </a:solidFill>
              </a:rPr>
              <a:t>GTGCCAGCMGCC</a:t>
            </a:r>
            <a:r>
              <a:rPr lang="en-US" sz="2000" dirty="0"/>
              <a:t>…</a:t>
            </a:r>
          </a:p>
          <a:p>
            <a:r>
              <a:rPr lang="en-US" sz="2000" dirty="0"/>
              <a:t>…TGAGACTT</a:t>
            </a:r>
            <a:r>
              <a:rPr lang="en-US" sz="2000" b="1" dirty="0">
                <a:solidFill>
                  <a:srgbClr val="C00000"/>
                </a:solidFill>
              </a:rPr>
              <a:t>NNNNN</a:t>
            </a:r>
            <a:r>
              <a:rPr lang="en-US" sz="2000" dirty="0">
                <a:solidFill>
                  <a:schemeClr val="bg2"/>
                </a:solidFill>
              </a:rPr>
              <a:t>GTGCCAGCMGCC</a:t>
            </a: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722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16S – V3/V4 hypervariable regions</a:t>
            </a:r>
          </a:p>
          <a:p>
            <a:pPr lvl="1"/>
            <a:r>
              <a:rPr lang="en-US" b="1" i="1" dirty="0" err="1">
                <a:solidFill>
                  <a:schemeClr val="accent4"/>
                </a:solidFill>
              </a:rPr>
              <a:t>Fwd</a:t>
            </a:r>
            <a:r>
              <a:rPr lang="en-US" b="1" i="1" dirty="0">
                <a:solidFill>
                  <a:schemeClr val="accent4"/>
                </a:solidFill>
              </a:rPr>
              <a:t> 515Fb, Rev 806Rb</a:t>
            </a:r>
          </a:p>
          <a:p>
            <a:endParaRPr lang="en-US" b="1" i="1" dirty="0">
              <a:solidFill>
                <a:schemeClr val="accent4"/>
              </a:solidFill>
            </a:endParaRPr>
          </a:p>
          <a:p>
            <a:r>
              <a:rPr lang="en-US" b="1" i="1" dirty="0">
                <a:solidFill>
                  <a:schemeClr val="accent4"/>
                </a:solidFill>
              </a:rPr>
              <a:t>ITS – Smith/</a:t>
            </a:r>
            <a:r>
              <a:rPr lang="en-US" b="1" i="1" dirty="0" err="1">
                <a:solidFill>
                  <a:schemeClr val="accent4"/>
                </a:solidFill>
              </a:rPr>
              <a:t>Peay</a:t>
            </a:r>
            <a:r>
              <a:rPr lang="en-US" b="1" i="1" dirty="0">
                <a:solidFill>
                  <a:schemeClr val="accent4"/>
                </a:solidFill>
              </a:rPr>
              <a:t> ITS1</a:t>
            </a:r>
          </a:p>
          <a:p>
            <a:pPr lvl="1"/>
            <a:r>
              <a:rPr lang="en-US" b="1" i="1" dirty="0" err="1">
                <a:solidFill>
                  <a:schemeClr val="accent4"/>
                </a:solidFill>
              </a:rPr>
              <a:t>Fwd</a:t>
            </a:r>
            <a:r>
              <a:rPr lang="en-US" b="1" i="1" dirty="0">
                <a:solidFill>
                  <a:schemeClr val="accent4"/>
                </a:solidFill>
              </a:rPr>
              <a:t> Smith/</a:t>
            </a:r>
            <a:r>
              <a:rPr lang="en-US" b="1" i="1" dirty="0" err="1">
                <a:solidFill>
                  <a:schemeClr val="accent4"/>
                </a:solidFill>
              </a:rPr>
              <a:t>Peay</a:t>
            </a:r>
            <a:r>
              <a:rPr lang="en-US" b="1" i="1" dirty="0">
                <a:solidFill>
                  <a:schemeClr val="accent4"/>
                </a:solidFill>
              </a:rPr>
              <a:t> ITS1f, Rev Smith/</a:t>
            </a:r>
            <a:r>
              <a:rPr lang="en-US" b="1" i="1" dirty="0" err="1">
                <a:solidFill>
                  <a:schemeClr val="accent4"/>
                </a:solidFill>
              </a:rPr>
              <a:t>Peay</a:t>
            </a:r>
            <a:r>
              <a:rPr lang="en-US" b="1" i="1" dirty="0">
                <a:solidFill>
                  <a:schemeClr val="accent4"/>
                </a:solidFill>
              </a:rPr>
              <a:t> ITS2</a:t>
            </a:r>
          </a:p>
          <a:p>
            <a:endParaRPr lang="en-US" b="1" i="1" dirty="0">
              <a:solidFill>
                <a:schemeClr val="accent4"/>
              </a:solidFill>
            </a:endParaRPr>
          </a:p>
          <a:p>
            <a:r>
              <a:rPr lang="en-US" b="1" i="1" dirty="0">
                <a:solidFill>
                  <a:schemeClr val="accent4"/>
                </a:solidFill>
              </a:rPr>
              <a:t>~ 50% of reads are “flipped” in orientation</a:t>
            </a:r>
          </a:p>
          <a:p>
            <a:endParaRPr lang="en-US" b="1" i="1" dirty="0">
              <a:solidFill>
                <a:schemeClr val="accent4"/>
              </a:solidFill>
            </a:endParaRPr>
          </a:p>
          <a:p>
            <a:r>
              <a:rPr lang="en-US" b="1" i="1" dirty="0">
                <a:solidFill>
                  <a:schemeClr val="accent4"/>
                </a:solidFill>
              </a:rPr>
              <a:t>Currently running single-locus amplicon pools with 20M-25M read return, 0% </a:t>
            </a:r>
            <a:r>
              <a:rPr lang="en-US" b="1" i="1" dirty="0" err="1">
                <a:solidFill>
                  <a:schemeClr val="accent4"/>
                </a:solidFill>
              </a:rPr>
              <a:t>PhiX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686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Library Prep/Sequencing at Berkeley</a:t>
            </a:r>
          </a:p>
        </p:txBody>
      </p:sp>
    </p:spTree>
    <p:extLst>
      <p:ext uri="{BB962C8B-B14F-4D97-AF65-F5344CB8AC3E}">
        <p14:creationId xmlns:p14="http://schemas.microsoft.com/office/powerpoint/2010/main" val="1764630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Which sequencer should I use?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How many bases should I run?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Should I do paired end reads?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How many reads do I need?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What are the proper controls for my study?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i="1" dirty="0">
                <a:solidFill>
                  <a:schemeClr val="accent4"/>
                </a:solidFill>
              </a:rPr>
              <a:t>	</a:t>
            </a:r>
            <a:r>
              <a:rPr lang="en-US" b="1" i="1" dirty="0">
                <a:solidFill>
                  <a:srgbClr val="0070C0"/>
                </a:solidFill>
              </a:rPr>
              <a:t>When in doubt, try a literature search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Common </a:t>
            </a:r>
            <a:r>
              <a:rPr lang="en-US" kern="0" dirty="0" err="1"/>
              <a:t>iTag</a:t>
            </a:r>
            <a:r>
              <a:rPr lang="en-US" kern="0" dirty="0"/>
              <a:t> sequencing questions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651EF-37B0-2C4D-875B-16D50C7D2562}"/>
              </a:ext>
            </a:extLst>
          </p:cNvPr>
          <p:cNvSpPr/>
          <p:nvPr/>
        </p:nvSpPr>
        <p:spPr>
          <a:xfrm>
            <a:off x="990600" y="5486400"/>
            <a:ext cx="6629400" cy="673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7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Which sequencer should I use?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How many bases should I run?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Should I do paired end reads?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How many reads do I need?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What are the proper controls for my study?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i="1" dirty="0">
                <a:solidFill>
                  <a:schemeClr val="accent4"/>
                </a:solidFill>
              </a:rPr>
              <a:t>	</a:t>
            </a:r>
            <a:r>
              <a:rPr lang="en-US" b="1" i="1" dirty="0">
                <a:solidFill>
                  <a:srgbClr val="0070C0"/>
                </a:solidFill>
              </a:rPr>
              <a:t>When in doubt, try a literature search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Common </a:t>
            </a:r>
            <a:r>
              <a:rPr lang="en-US" kern="0" dirty="0" err="1"/>
              <a:t>iTag</a:t>
            </a:r>
            <a:r>
              <a:rPr lang="en-US" kern="0" dirty="0"/>
              <a:t> sequencing questions</a:t>
            </a:r>
          </a:p>
        </p:txBody>
      </p:sp>
    </p:spTree>
    <p:extLst>
      <p:ext uri="{BB962C8B-B14F-4D97-AF65-F5344CB8AC3E}">
        <p14:creationId xmlns:p14="http://schemas.microsoft.com/office/powerpoint/2010/main" val="362074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b="1" i="1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Basic Illumina Stats</a:t>
            </a:r>
          </a:p>
        </p:txBody>
      </p:sp>
      <p:pic>
        <p:nvPicPr>
          <p:cNvPr id="1026" name="Picture 2" descr="Image result for illumina miseq">
            <a:extLst>
              <a:ext uri="{FF2B5EF4-FFF2-40B4-BE49-F238E27FC236}">
                <a16:creationId xmlns:a16="http://schemas.microsoft.com/office/drawing/2014/main" id="{0F0C881D-D4DD-8F4B-97A8-27D2515D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2933700" cy="21987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llumina hiseq 2500">
            <a:extLst>
              <a:ext uri="{FF2B5EF4-FFF2-40B4-BE49-F238E27FC236}">
                <a16:creationId xmlns:a16="http://schemas.microsoft.com/office/drawing/2014/main" id="{729F9CF0-E406-D44E-96E1-E1EACA5F0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89609"/>
            <a:ext cx="2662035" cy="23031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629FB3-CD25-384F-A3AD-5063C25F4CF7}"/>
              </a:ext>
            </a:extLst>
          </p:cNvPr>
          <p:cNvSpPr txBox="1"/>
          <p:nvPr/>
        </p:nvSpPr>
        <p:spPr>
          <a:xfrm>
            <a:off x="228600" y="22098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MiSeq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69A4D-227A-BD42-A384-54F6B7810BFE}"/>
              </a:ext>
            </a:extLst>
          </p:cNvPr>
          <p:cNvSpPr txBox="1"/>
          <p:nvPr/>
        </p:nvSpPr>
        <p:spPr>
          <a:xfrm>
            <a:off x="4343400" y="1963127"/>
            <a:ext cx="106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HiSeq</a:t>
            </a:r>
            <a:r>
              <a:rPr lang="en-US" sz="2000" b="1" dirty="0"/>
              <a:t> 2500 Rapid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E8A6F-8184-EE4A-B717-385A25FABC99}"/>
              </a:ext>
            </a:extLst>
          </p:cNvPr>
          <p:cNvSpPr txBox="1"/>
          <p:nvPr/>
        </p:nvSpPr>
        <p:spPr>
          <a:xfrm>
            <a:off x="762000" y="3733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15-25 million reads (v3 chemistry</a:t>
            </a:r>
          </a:p>
          <a:p>
            <a:endParaRPr lang="en-US" dirty="0"/>
          </a:p>
          <a:p>
            <a:r>
              <a:rPr lang="en-US" dirty="0"/>
              <a:t>300PE run ~4 days</a:t>
            </a:r>
          </a:p>
          <a:p>
            <a:endParaRPr lang="en-US" dirty="0"/>
          </a:p>
          <a:p>
            <a:r>
              <a:rPr lang="en-US" dirty="0"/>
              <a:t>Single 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22BFD-2F4E-674C-9BCB-A34BF04E1F1D}"/>
              </a:ext>
            </a:extLst>
          </p:cNvPr>
          <p:cNvSpPr txBox="1"/>
          <p:nvPr/>
        </p:nvSpPr>
        <p:spPr>
          <a:xfrm>
            <a:off x="5029200" y="3733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100-150 million reads per lane*</a:t>
            </a:r>
          </a:p>
          <a:p>
            <a:endParaRPr lang="en-US" dirty="0"/>
          </a:p>
          <a:p>
            <a:r>
              <a:rPr lang="en-US" dirty="0"/>
              <a:t>Run type (# of cycles) more flexible, faster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050AE-6A7F-CE47-9B96-62955C40FA16}"/>
              </a:ext>
            </a:extLst>
          </p:cNvPr>
          <p:cNvSpPr txBox="1"/>
          <p:nvPr/>
        </p:nvSpPr>
        <p:spPr>
          <a:xfrm>
            <a:off x="5086350" y="6367760"/>
            <a:ext cx="50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*Usually must run two lanes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05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Benefits of paired end reads</a:t>
            </a:r>
          </a:p>
        </p:txBody>
      </p:sp>
      <p:pic>
        <p:nvPicPr>
          <p:cNvPr id="2050" name="Picture 2" descr="Paired read merging. The forward read is aligned to the reverse-complemented reverse read. If both reads agree on a base call, the Q score increases due to the increased confidence in the base call per Equation (8). If there is a mismatch, the base call with higher Q is chosen and the posterior Q score is reduced according to Equation (9)">
            <a:extLst>
              <a:ext uri="{FF2B5EF4-FFF2-40B4-BE49-F238E27FC236}">
                <a16:creationId xmlns:a16="http://schemas.microsoft.com/office/drawing/2014/main" id="{BED33414-722F-B64F-A15E-C27F365A5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4223999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llustration of different constructs and the reads produced. Single-end data on top, paired-end below. Inserts are denoted I, single-end reads R and paired-end reads R1 and R2. Read length denoted LR, insert length denoted LI. A) LI ≥ LR: No adapter contamination. B) LI &lt; LR: adapter contamination occurs in 3’ end. C) LI ≥ 2· LR: No adapter contamination and no overlap between reads. D) LR &lt; LI &lt; 2  · LR: No adapter contamination but the two reads overlap. E) LI &lt; LR: adapter contamination in 3’ ends of both reads, overlap between 5’ ends of reads. This information can be used to perform the pairwise alignment needed (after reverse complementing mate 2 from the pair) to locate adapter contamination and/or overlap between reads">
            <a:extLst>
              <a:ext uri="{FF2B5EF4-FFF2-40B4-BE49-F238E27FC236}">
                <a16:creationId xmlns:a16="http://schemas.microsoft.com/office/drawing/2014/main" id="{46F27EA3-413F-F044-ADBE-D131A724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4075113" cy="50255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C2148-6146-4E43-AE4A-A66BBC16B088}"/>
              </a:ext>
            </a:extLst>
          </p:cNvPr>
          <p:cNvSpPr txBox="1"/>
          <p:nvPr/>
        </p:nvSpPr>
        <p:spPr>
          <a:xfrm>
            <a:off x="533400" y="6474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Lindgreen</a:t>
            </a:r>
            <a:r>
              <a:rPr lang="en-US" sz="1400" dirty="0"/>
              <a:t> 2012, </a:t>
            </a:r>
            <a:r>
              <a:rPr lang="en-US" sz="1400" i="1" dirty="0"/>
              <a:t>BMC research notes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4B772-00DE-554D-A41F-9E82D9307ADA}"/>
              </a:ext>
            </a:extLst>
          </p:cNvPr>
          <p:cNvSpPr txBox="1"/>
          <p:nvPr/>
        </p:nvSpPr>
        <p:spPr>
          <a:xfrm>
            <a:off x="4724400" y="647700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Edgar &amp; </a:t>
            </a:r>
            <a:r>
              <a:rPr lang="en-US" sz="1400" dirty="0" err="1"/>
              <a:t>Flyvbjerg</a:t>
            </a:r>
            <a:r>
              <a:rPr lang="en-US" sz="1400" dirty="0"/>
              <a:t> 2015, </a:t>
            </a:r>
            <a:r>
              <a:rPr lang="en-US" sz="1400" i="1" dirty="0"/>
              <a:t>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028013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How many reads do I need?</a:t>
            </a:r>
          </a:p>
        </p:txBody>
      </p:sp>
      <p:pic>
        <p:nvPicPr>
          <p:cNvPr id="3074" name="Picture 2" descr="Figure 1">
            <a:extLst>
              <a:ext uri="{FF2B5EF4-FFF2-40B4-BE49-F238E27FC236}">
                <a16:creationId xmlns:a16="http://schemas.microsoft.com/office/drawing/2014/main" id="{088CC010-C10D-644F-807A-7FBAF5DB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0"/>
            <a:ext cx="4665663" cy="47458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A4E56-296F-B44F-B815-9EB5D9F26D22}"/>
              </a:ext>
            </a:extLst>
          </p:cNvPr>
          <p:cNvSpPr txBox="1"/>
          <p:nvPr/>
        </p:nvSpPr>
        <p:spPr>
          <a:xfrm>
            <a:off x="533400" y="6474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Vic et al. 2013, </a:t>
            </a:r>
            <a:r>
              <a:rPr lang="en-US" sz="1400" i="1" dirty="0"/>
              <a:t>Scientific Reports</a:t>
            </a:r>
          </a:p>
        </p:txBody>
      </p:sp>
    </p:spTree>
    <p:extLst>
      <p:ext uri="{BB962C8B-B14F-4D97-AF65-F5344CB8AC3E}">
        <p14:creationId xmlns:p14="http://schemas.microsoft.com/office/powerpoint/2010/main" val="4290565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How many reads do I need?</a:t>
            </a:r>
          </a:p>
        </p:txBody>
      </p:sp>
      <p:pic>
        <p:nvPicPr>
          <p:cNvPr id="4098" name="Picture 2" descr="http://journals.plos.org/plosone/article/figure/image?size=large&amp;id=info:doi/10.1371/journal.pone.0090234.g004">
            <a:extLst>
              <a:ext uri="{FF2B5EF4-FFF2-40B4-BE49-F238E27FC236}">
                <a16:creationId xmlns:a16="http://schemas.microsoft.com/office/drawing/2014/main" id="{CCE18A65-BB89-6040-98E0-FE6CF868B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95400"/>
            <a:ext cx="4876800" cy="49876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A5696-FF43-EF4C-9BD4-88EF2DACCE34}"/>
              </a:ext>
            </a:extLst>
          </p:cNvPr>
          <p:cNvSpPr txBox="1"/>
          <p:nvPr/>
        </p:nvSpPr>
        <p:spPr>
          <a:xfrm>
            <a:off x="533400" y="6474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Smith &amp; </a:t>
            </a:r>
            <a:r>
              <a:rPr lang="en-US" sz="1400" dirty="0" err="1"/>
              <a:t>Peay</a:t>
            </a:r>
            <a:r>
              <a:rPr lang="en-US" sz="1400" dirty="0"/>
              <a:t> 2014,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4214885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Controls – PCR replication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A5696-FF43-EF4C-9BD4-88EF2DACCE34}"/>
              </a:ext>
            </a:extLst>
          </p:cNvPr>
          <p:cNvSpPr txBox="1"/>
          <p:nvPr/>
        </p:nvSpPr>
        <p:spPr>
          <a:xfrm>
            <a:off x="533400" y="6474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Smith &amp; </a:t>
            </a:r>
            <a:r>
              <a:rPr lang="en-US" sz="1400" dirty="0" err="1"/>
              <a:t>Peay</a:t>
            </a:r>
            <a:r>
              <a:rPr lang="en-US" sz="1400" dirty="0"/>
              <a:t> 2014,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FC5E8D-B8AF-1848-B724-7A77CCD5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406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i="1" dirty="0">
                <a:solidFill>
                  <a:schemeClr val="accent4"/>
                </a:solidFill>
              </a:rPr>
              <a:t>PCR replication – a common practice not rooted in scientific benefit!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5122" name="Picture 2" descr="http://journals.plos.org/plosone/article/figure/image?size=large&amp;id=info:doi/10.1371/journal.pone.0090234.t001">
            <a:extLst>
              <a:ext uri="{FF2B5EF4-FFF2-40B4-BE49-F238E27FC236}">
                <a16:creationId xmlns:a16="http://schemas.microsoft.com/office/drawing/2014/main" id="{7BFBAF79-13B5-6C49-8EB1-2AF3B1050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4787"/>
            <a:ext cx="9144000" cy="2589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8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Amplicons are generated via PCR with highly specific primers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PCR primers carry unique built-in barcodes/tags/indices, adapters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Tagged amplicons are pooled, sequenced in parallel</a:t>
            </a:r>
          </a:p>
          <a:p>
            <a:pPr lvl="1"/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Barcodes used to “demultiplex” data pool back to original samples</a:t>
            </a:r>
          </a:p>
          <a:p>
            <a:pPr lvl="1"/>
            <a:endParaRPr lang="en-US" sz="1800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C7DFC4-FF20-0041-A672-A8979C4B346A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sz="2000" kern="0" dirty="0"/>
              <a:t>Amplicon sequencing for community analysis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25806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CA5696-FF43-EF4C-9BD4-88EF2DACCE34}"/>
              </a:ext>
            </a:extLst>
          </p:cNvPr>
          <p:cNvSpPr txBox="1"/>
          <p:nvPr/>
        </p:nvSpPr>
        <p:spPr>
          <a:xfrm>
            <a:off x="533400" y="6474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Smith &amp; </a:t>
            </a:r>
            <a:r>
              <a:rPr lang="en-US" sz="1400" dirty="0" err="1"/>
              <a:t>Peay</a:t>
            </a:r>
            <a:r>
              <a:rPr lang="en-US" sz="1400" dirty="0"/>
              <a:t> 2014,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FE1F49-BF22-5844-9ECB-47D1AC8FC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1"/>
          <a:stretch/>
        </p:blipFill>
        <p:spPr>
          <a:xfrm>
            <a:off x="1981200" y="1447800"/>
            <a:ext cx="5520698" cy="47244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B248DB-DC42-4D4B-8919-663B2A229F7D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Controls – PCR replication</a:t>
            </a:r>
          </a:p>
        </p:txBody>
      </p:sp>
    </p:spTree>
    <p:extLst>
      <p:ext uri="{BB962C8B-B14F-4D97-AF65-F5344CB8AC3E}">
        <p14:creationId xmlns:p14="http://schemas.microsoft.com/office/powerpoint/2010/main" val="300615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Controls – mock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A5696-FF43-EF4C-9BD4-88EF2DACCE34}"/>
              </a:ext>
            </a:extLst>
          </p:cNvPr>
          <p:cNvSpPr txBox="1"/>
          <p:nvPr/>
        </p:nvSpPr>
        <p:spPr>
          <a:xfrm>
            <a:off x="533400" y="6474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Comaeu</a:t>
            </a:r>
            <a:r>
              <a:rPr lang="en-US" sz="1400" dirty="0"/>
              <a:t> et al. 2017, </a:t>
            </a:r>
            <a:r>
              <a:rPr lang="en-US" sz="1400" i="1" dirty="0" err="1"/>
              <a:t>mSystems</a:t>
            </a:r>
            <a:endParaRPr lang="en-US" sz="14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26CF-9B37-9E40-BF83-32228CAF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://msystems.asm.org/content/msys/2/1/e00127-16/F2.large.jpg?width=800&amp;height=600&amp;carousel=1">
            <a:extLst>
              <a:ext uri="{FF2B5EF4-FFF2-40B4-BE49-F238E27FC236}">
                <a16:creationId xmlns:a16="http://schemas.microsoft.com/office/drawing/2014/main" id="{C0907813-BC44-1B47-949C-E1AF9926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5425"/>
            <a:ext cx="9144000" cy="4676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37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Controls &amp; other concerns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A5696-FF43-EF4C-9BD4-88EF2DACCE34}"/>
              </a:ext>
            </a:extLst>
          </p:cNvPr>
          <p:cNvSpPr txBox="1"/>
          <p:nvPr/>
        </p:nvSpPr>
        <p:spPr>
          <a:xfrm>
            <a:off x="533400" y="6474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Nguyen et al. 2015, </a:t>
            </a:r>
            <a:r>
              <a:rPr lang="en-US" sz="1400" i="1" dirty="0"/>
              <a:t>New </a:t>
            </a:r>
            <a:r>
              <a:rPr lang="en-US" sz="1400" i="1" dirty="0" err="1"/>
              <a:t>Phytologist</a:t>
            </a:r>
            <a:endParaRPr lang="en-US" sz="14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26CF-9B37-9E40-BF83-32228CAF3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0" y="1981200"/>
            <a:ext cx="1981200" cy="4114800"/>
          </a:xfrm>
        </p:spPr>
        <p:txBody>
          <a:bodyPr/>
          <a:lstStyle/>
          <a:p>
            <a:r>
              <a:rPr lang="en-US" dirty="0"/>
              <a:t>Negative controls</a:t>
            </a:r>
          </a:p>
          <a:p>
            <a:r>
              <a:rPr lang="en-US" dirty="0"/>
              <a:t>OTU clustering methods</a:t>
            </a:r>
          </a:p>
          <a:p>
            <a:r>
              <a:rPr lang="en-US" dirty="0"/>
              <a:t>Low abundance OTUs </a:t>
            </a:r>
          </a:p>
          <a:p>
            <a:r>
              <a:rPr lang="en-US" dirty="0"/>
              <a:t>Singletons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07D843B-A1EC-3047-9BF2-227A951B7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400" y="1447800"/>
            <a:ext cx="7010400" cy="450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8638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Controls &amp; other concerns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A5696-FF43-EF4C-9BD4-88EF2DACCE34}"/>
              </a:ext>
            </a:extLst>
          </p:cNvPr>
          <p:cNvSpPr txBox="1"/>
          <p:nvPr/>
        </p:nvSpPr>
        <p:spPr>
          <a:xfrm>
            <a:off x="533400" y="6474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Nguyen et al. 2015, </a:t>
            </a:r>
            <a:r>
              <a:rPr lang="en-US" sz="1400" i="1" dirty="0"/>
              <a:t>New </a:t>
            </a:r>
            <a:r>
              <a:rPr lang="en-US" sz="1400" i="1" dirty="0" err="1"/>
              <a:t>Phytologist</a:t>
            </a:r>
            <a:endParaRPr lang="en-US" sz="14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26CF-9B37-9E40-BF83-32228CAF3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0" y="1981200"/>
            <a:ext cx="1981200" cy="4114800"/>
          </a:xfrm>
        </p:spPr>
        <p:txBody>
          <a:bodyPr/>
          <a:lstStyle/>
          <a:p>
            <a:r>
              <a:rPr lang="en-US" dirty="0"/>
              <a:t>Negative controls</a:t>
            </a:r>
          </a:p>
          <a:p>
            <a:r>
              <a:rPr lang="en-US" dirty="0"/>
              <a:t>OTU clustering methods</a:t>
            </a:r>
          </a:p>
          <a:p>
            <a:r>
              <a:rPr lang="en-US" dirty="0"/>
              <a:t>Low abundance OTUs </a:t>
            </a:r>
          </a:p>
          <a:p>
            <a:r>
              <a:rPr lang="en-US" dirty="0"/>
              <a:t>Singletons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07D843B-A1EC-3047-9BF2-227A951B7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400" y="1447800"/>
            <a:ext cx="7010400" cy="450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8895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OTUs vs ASVs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738213-E920-0345-AE08-490D8D3C8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OTUs (Operational Taxonomic Units)</a:t>
            </a:r>
          </a:p>
          <a:p>
            <a:pPr lvl="1"/>
            <a:r>
              <a:rPr lang="en-US" b="1" i="1" dirty="0"/>
              <a:t>Several to many sequences ”collapsed” into one reference sequence based on a discrete sequence similarity threshold</a:t>
            </a:r>
          </a:p>
          <a:p>
            <a:pPr lvl="1"/>
            <a:r>
              <a:rPr lang="en-US" b="1" i="1" dirty="0"/>
              <a:t>Functionally equivalent to ”species”</a:t>
            </a:r>
          </a:p>
          <a:p>
            <a:pPr lvl="1"/>
            <a:r>
              <a:rPr lang="en-US" b="1" i="1" dirty="0"/>
              <a:t>Several ways to delineate and pick OTUs</a:t>
            </a:r>
          </a:p>
          <a:p>
            <a:endParaRPr lang="en-US" b="1" i="1" dirty="0"/>
          </a:p>
          <a:p>
            <a:r>
              <a:rPr lang="en-US" b="1" i="1" dirty="0"/>
              <a:t>ASV (Amplicon Sequence Variants)</a:t>
            </a:r>
          </a:p>
          <a:p>
            <a:pPr lvl="1"/>
            <a:r>
              <a:rPr lang="en-US" b="1" i="1" dirty="0"/>
              <a:t>Each sequence treated as a piece of data with a taxonomy assignment</a:t>
            </a:r>
          </a:p>
          <a:p>
            <a:pPr lvl="1"/>
            <a:r>
              <a:rPr lang="en-US" b="1" i="1" dirty="0"/>
              <a:t>No sequence collapsing</a:t>
            </a:r>
          </a:p>
          <a:p>
            <a:pPr lvl="1"/>
            <a:r>
              <a:rPr lang="en-US" b="1" i="1" dirty="0"/>
              <a:t>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05461-7013-FC40-95CA-89D7B2A1E372}"/>
              </a:ext>
            </a:extLst>
          </p:cNvPr>
          <p:cNvSpPr txBox="1"/>
          <p:nvPr/>
        </p:nvSpPr>
        <p:spPr>
          <a:xfrm>
            <a:off x="533400" y="6474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Callahan et al. 2017, </a:t>
            </a:r>
            <a:r>
              <a:rPr lang="en-US" sz="1400" i="1" dirty="0"/>
              <a:t>ISME</a:t>
            </a:r>
          </a:p>
        </p:txBody>
      </p:sp>
    </p:spTree>
    <p:extLst>
      <p:ext uri="{BB962C8B-B14F-4D97-AF65-F5344CB8AC3E}">
        <p14:creationId xmlns:p14="http://schemas.microsoft.com/office/powerpoint/2010/main" val="1462674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F93BDB-393A-B04B-87F2-D0AEC9E214B9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 err="1"/>
              <a:t>iTag</a:t>
            </a:r>
            <a:r>
              <a:rPr lang="en-US" kern="0" dirty="0"/>
              <a:t> with PacBio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738213-E920-0345-AE08-490D8D3C8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PacBio – Single molecule real time sequencing</a:t>
            </a:r>
          </a:p>
          <a:p>
            <a:r>
              <a:rPr lang="en-US" b="1" i="1" dirty="0"/>
              <a:t>Pros:</a:t>
            </a:r>
          </a:p>
          <a:p>
            <a:pPr lvl="1"/>
            <a:r>
              <a:rPr lang="en-US" b="1" i="1" dirty="0"/>
              <a:t>Potential for much longer read length</a:t>
            </a:r>
          </a:p>
          <a:p>
            <a:pPr lvl="1"/>
            <a:r>
              <a:rPr lang="en-US" b="1" i="1" dirty="0"/>
              <a:t>Better phylogenetic potential</a:t>
            </a:r>
          </a:p>
          <a:p>
            <a:pPr lvl="1"/>
            <a:r>
              <a:rPr lang="en-US" b="1" i="1" dirty="0"/>
              <a:t>Better taxonomic assignments to reads</a:t>
            </a:r>
          </a:p>
          <a:p>
            <a:r>
              <a:rPr lang="en-US" b="1" i="1" dirty="0"/>
              <a:t>Cons:</a:t>
            </a:r>
          </a:p>
          <a:p>
            <a:pPr lvl="1"/>
            <a:r>
              <a:rPr lang="en-US" b="1" i="1" dirty="0"/>
              <a:t>Significantly higher error rate*</a:t>
            </a:r>
          </a:p>
          <a:p>
            <a:pPr lvl="1"/>
            <a:r>
              <a:rPr lang="en-US" b="1" i="1" dirty="0"/>
              <a:t>Significantly lower throughput</a:t>
            </a:r>
          </a:p>
        </p:txBody>
      </p:sp>
    </p:spTree>
    <p:extLst>
      <p:ext uri="{BB962C8B-B14F-4D97-AF65-F5344CB8AC3E}">
        <p14:creationId xmlns:p14="http://schemas.microsoft.com/office/powerpoint/2010/main" val="751190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5600" y="144780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</a:rPr>
              <a:t>Genomics Core Seminar Series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3352800"/>
            <a:ext cx="9144000" cy="289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THANK YOU!!!!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8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Autofit/>
          </a:bodyPr>
          <a:lstStyle/>
          <a:p>
            <a:pPr lvl="1"/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u="sng" dirty="0">
                <a:solidFill>
                  <a:srgbClr val="FF0000"/>
                </a:solidFill>
              </a:rPr>
              <a:t>Amplicons are generated via PCR with highly specific primers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PCR primers carry unique built-in barcodes/tags/indices, adapters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Tagged amplicons are pooled, sequenced in parallel</a:t>
            </a:r>
          </a:p>
          <a:p>
            <a:pPr lvl="1"/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Barcodes used to “demultiplex” data pool back to original samples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C7DFC4-FF20-0041-A672-A8979C4B346A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sz="2000" kern="0" dirty="0"/>
              <a:t>Amplicon sequencing for community analysis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5359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Amplicons are generated via PCR with highly specific primers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u="sng" dirty="0">
                <a:solidFill>
                  <a:srgbClr val="FF0000"/>
                </a:solidFill>
              </a:rPr>
              <a:t>PCR primers carry unique built-in barcodes/tags/indices, adapters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Tagged amplicons are pooled, sequenced in parallel</a:t>
            </a:r>
          </a:p>
          <a:p>
            <a:pPr lvl="1"/>
            <a:endParaRPr lang="en-US" sz="1800" dirty="0">
              <a:solidFill>
                <a:schemeClr val="accent4"/>
              </a:solidFill>
            </a:endParaRP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Barcodes used to “demultiplex” data pool back to original samples</a:t>
            </a:r>
          </a:p>
          <a:p>
            <a:pPr lvl="1"/>
            <a:endParaRPr lang="en-US" sz="1800" dirty="0">
              <a:solidFill>
                <a:schemeClr val="accent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C7DFC4-FF20-0041-A672-A8979C4B346A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sz="2000" kern="0" dirty="0"/>
              <a:t>Amplicon sequencing for community analysis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3541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56EED2-2130-5946-B501-1D0A2773EC6E}"/>
              </a:ext>
            </a:extLst>
          </p:cNvPr>
          <p:cNvSpPr txBox="1">
            <a:spLocks/>
          </p:cNvSpPr>
          <p:nvPr/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Char char="o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>
                <a:solidFill>
                  <a:schemeClr val="accent4"/>
                </a:solidFill>
              </a:rPr>
              <a:t>Tagged (barcoded) amplicon sequencing</a:t>
            </a:r>
          </a:p>
          <a:p>
            <a:pPr lvl="1"/>
            <a:endParaRPr lang="en-US" sz="1800" kern="0" dirty="0">
              <a:solidFill>
                <a:schemeClr val="accent4"/>
              </a:solidFill>
            </a:endParaRPr>
          </a:p>
          <a:p>
            <a:pPr lvl="1"/>
            <a:r>
              <a:rPr lang="en-US" sz="1800" kern="0" dirty="0">
                <a:solidFill>
                  <a:schemeClr val="accent4"/>
                </a:solidFill>
              </a:rPr>
              <a:t>Could theoretically be any locus from any organism</a:t>
            </a:r>
          </a:p>
          <a:p>
            <a:pPr lvl="1"/>
            <a:endParaRPr lang="en-US" sz="1800" kern="0" dirty="0">
              <a:solidFill>
                <a:schemeClr val="accent4"/>
              </a:solidFill>
            </a:endParaRPr>
          </a:p>
          <a:p>
            <a:pPr marL="457200" lvl="1" indent="0">
              <a:buNone/>
            </a:pPr>
            <a:endParaRPr lang="en-US" sz="1800" kern="0" dirty="0">
              <a:solidFill>
                <a:schemeClr val="accent4"/>
              </a:solidFill>
            </a:endParaRPr>
          </a:p>
          <a:p>
            <a:pPr lvl="1"/>
            <a:r>
              <a:rPr lang="en-US" sz="1800" kern="0" dirty="0">
                <a:solidFill>
                  <a:schemeClr val="accent4"/>
                </a:solidFill>
              </a:rPr>
              <a:t>Microbial communities lend themselves well to community amplicon sequencing because they are </a:t>
            </a:r>
          </a:p>
          <a:p>
            <a:pPr lvl="2"/>
            <a:r>
              <a:rPr lang="en-US" sz="1800" b="1" kern="0" dirty="0">
                <a:solidFill>
                  <a:schemeClr val="accent4"/>
                </a:solidFill>
              </a:rPr>
              <a:t>Small</a:t>
            </a:r>
            <a:r>
              <a:rPr lang="en-US" sz="1800" kern="0" dirty="0">
                <a:solidFill>
                  <a:schemeClr val="accent4"/>
                </a:solidFill>
              </a:rPr>
              <a:t>, hard to see and find </a:t>
            </a:r>
          </a:p>
          <a:p>
            <a:pPr lvl="2"/>
            <a:r>
              <a:rPr lang="en-US" sz="1800" b="1" kern="0" dirty="0">
                <a:solidFill>
                  <a:schemeClr val="accent4"/>
                </a:solidFill>
              </a:rPr>
              <a:t>Superabundant</a:t>
            </a:r>
            <a:r>
              <a:rPr lang="en-US" sz="1800" kern="0" dirty="0">
                <a:solidFill>
                  <a:schemeClr val="accent4"/>
                </a:solidFill>
              </a:rPr>
              <a:t> </a:t>
            </a:r>
          </a:p>
          <a:p>
            <a:pPr lvl="2"/>
            <a:r>
              <a:rPr lang="en-US" sz="1800" kern="0" dirty="0">
                <a:solidFill>
                  <a:schemeClr val="accent4"/>
                </a:solidFill>
              </a:rPr>
              <a:t>Often </a:t>
            </a:r>
            <a:r>
              <a:rPr lang="en-US" sz="1800" b="1" kern="0" dirty="0">
                <a:solidFill>
                  <a:schemeClr val="accent4"/>
                </a:solidFill>
              </a:rPr>
              <a:t>cryptically defined</a:t>
            </a:r>
          </a:p>
          <a:p>
            <a:pPr lvl="2"/>
            <a:r>
              <a:rPr lang="en-US" sz="1800" b="1" kern="0" dirty="0">
                <a:solidFill>
                  <a:schemeClr val="bg2"/>
                </a:solidFill>
              </a:rPr>
              <a:t>Distribution is poorly understood</a:t>
            </a:r>
          </a:p>
          <a:p>
            <a:pPr lvl="1"/>
            <a:endParaRPr lang="en-US" sz="1800" kern="0" dirty="0">
              <a:solidFill>
                <a:schemeClr val="accent4"/>
              </a:solidFill>
            </a:endParaRPr>
          </a:p>
          <a:p>
            <a:pPr lvl="1"/>
            <a:endParaRPr lang="en-US" sz="1800" kern="0" dirty="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288FEF-F846-484F-831B-E25920CCDDB3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What is </a:t>
            </a:r>
            <a:r>
              <a:rPr lang="en-US" kern="0" dirty="0" err="1"/>
              <a:t>iTag</a:t>
            </a:r>
            <a:r>
              <a:rPr lang="en-US" kern="0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864443-8BC4-8E43-9400-6F45F8CC1BDA}"/>
              </a:ext>
            </a:extLst>
          </p:cNvPr>
          <p:cNvSpPr/>
          <p:nvPr/>
        </p:nvSpPr>
        <p:spPr>
          <a:xfrm>
            <a:off x="457200" y="2743200"/>
            <a:ext cx="8305800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6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56EED2-2130-5946-B501-1D0A2773EC6E}"/>
              </a:ext>
            </a:extLst>
          </p:cNvPr>
          <p:cNvSpPr txBox="1">
            <a:spLocks/>
          </p:cNvSpPr>
          <p:nvPr/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Char char="o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>
                <a:solidFill>
                  <a:schemeClr val="accent4"/>
                </a:solidFill>
              </a:rPr>
              <a:t>Tagged (barcoded) amplicon sequencing</a:t>
            </a:r>
          </a:p>
          <a:p>
            <a:pPr lvl="1"/>
            <a:endParaRPr lang="en-US" sz="1800" kern="0" dirty="0">
              <a:solidFill>
                <a:schemeClr val="accent4"/>
              </a:solidFill>
            </a:endParaRPr>
          </a:p>
          <a:p>
            <a:pPr lvl="1"/>
            <a:r>
              <a:rPr lang="en-US" sz="1800" kern="0" dirty="0">
                <a:solidFill>
                  <a:schemeClr val="accent4"/>
                </a:solidFill>
              </a:rPr>
              <a:t>Could theoretically be any locus from any organism</a:t>
            </a:r>
          </a:p>
          <a:p>
            <a:pPr lvl="1"/>
            <a:endParaRPr lang="en-US" sz="1800" kern="0" dirty="0">
              <a:solidFill>
                <a:schemeClr val="accent4"/>
              </a:solidFill>
            </a:endParaRPr>
          </a:p>
          <a:p>
            <a:pPr lvl="1"/>
            <a:r>
              <a:rPr lang="en-US" sz="1800" kern="0" dirty="0">
                <a:solidFill>
                  <a:srgbClr val="000000"/>
                </a:solidFill>
              </a:rPr>
              <a:t>“</a:t>
            </a:r>
            <a:r>
              <a:rPr lang="en-US" sz="1800" kern="0" dirty="0" err="1">
                <a:solidFill>
                  <a:srgbClr val="000000"/>
                </a:solidFill>
              </a:rPr>
              <a:t>iTag</a:t>
            </a:r>
            <a:r>
              <a:rPr lang="en-US" sz="1800" kern="0" dirty="0">
                <a:solidFill>
                  <a:srgbClr val="000000"/>
                </a:solidFill>
              </a:rPr>
              <a:t>” experiments most typically sequence a </a:t>
            </a:r>
            <a:r>
              <a:rPr lang="en-US" sz="1800" b="1" kern="0" dirty="0">
                <a:solidFill>
                  <a:srgbClr val="000000"/>
                </a:solidFill>
              </a:rPr>
              <a:t>barcoding gene </a:t>
            </a:r>
            <a:endParaRPr lang="en-US" sz="1800" kern="0" dirty="0">
              <a:solidFill>
                <a:schemeClr val="accent4"/>
              </a:solidFill>
            </a:endParaRPr>
          </a:p>
          <a:p>
            <a:pPr marL="457200" lvl="1" indent="0">
              <a:buNone/>
            </a:pPr>
            <a:endParaRPr lang="en-US" sz="1800" kern="0" dirty="0">
              <a:solidFill>
                <a:schemeClr val="accent4"/>
              </a:solidFill>
            </a:endParaRPr>
          </a:p>
          <a:p>
            <a:pPr lvl="1"/>
            <a:r>
              <a:rPr lang="en-US" sz="1800" kern="0" dirty="0">
                <a:solidFill>
                  <a:schemeClr val="accent4"/>
                </a:solidFill>
              </a:rPr>
              <a:t>Microbial communities lend themselves well to community amplicon sequencing because they are </a:t>
            </a:r>
          </a:p>
          <a:p>
            <a:pPr lvl="2"/>
            <a:r>
              <a:rPr lang="en-US" sz="1800" b="1" kern="0" dirty="0">
                <a:solidFill>
                  <a:schemeClr val="accent4"/>
                </a:solidFill>
              </a:rPr>
              <a:t>Small</a:t>
            </a:r>
            <a:r>
              <a:rPr lang="en-US" sz="1800" kern="0" dirty="0">
                <a:solidFill>
                  <a:schemeClr val="accent4"/>
                </a:solidFill>
              </a:rPr>
              <a:t>, hard to see and find </a:t>
            </a:r>
          </a:p>
          <a:p>
            <a:pPr lvl="2"/>
            <a:r>
              <a:rPr lang="en-US" sz="1800" b="1" kern="0" dirty="0">
                <a:solidFill>
                  <a:schemeClr val="accent4"/>
                </a:solidFill>
              </a:rPr>
              <a:t>Superabundant</a:t>
            </a:r>
            <a:r>
              <a:rPr lang="en-US" sz="1800" kern="0" dirty="0">
                <a:solidFill>
                  <a:schemeClr val="accent4"/>
                </a:solidFill>
              </a:rPr>
              <a:t> </a:t>
            </a:r>
          </a:p>
          <a:p>
            <a:pPr lvl="2"/>
            <a:r>
              <a:rPr lang="en-US" sz="1800" kern="0" dirty="0">
                <a:solidFill>
                  <a:schemeClr val="accent4"/>
                </a:solidFill>
              </a:rPr>
              <a:t>Often </a:t>
            </a:r>
            <a:r>
              <a:rPr lang="en-US" sz="1800" b="1" kern="0" dirty="0">
                <a:solidFill>
                  <a:schemeClr val="accent4"/>
                </a:solidFill>
              </a:rPr>
              <a:t>cryptically defined</a:t>
            </a:r>
          </a:p>
          <a:p>
            <a:pPr lvl="2"/>
            <a:r>
              <a:rPr lang="en-US" sz="1800" b="1" kern="0" dirty="0">
                <a:solidFill>
                  <a:schemeClr val="bg2"/>
                </a:solidFill>
              </a:rPr>
              <a:t>Distribution is poorly understood</a:t>
            </a:r>
          </a:p>
          <a:p>
            <a:pPr lvl="2"/>
            <a:endParaRPr lang="en-US" sz="1800" b="1" kern="0" dirty="0">
              <a:solidFill>
                <a:schemeClr val="bg2"/>
              </a:solidFill>
            </a:endParaRPr>
          </a:p>
          <a:p>
            <a:pPr lvl="1"/>
            <a:endParaRPr lang="en-US" sz="1800" kern="0" dirty="0">
              <a:solidFill>
                <a:schemeClr val="accent4"/>
              </a:solidFill>
            </a:endParaRPr>
          </a:p>
          <a:p>
            <a:pPr lvl="1"/>
            <a:endParaRPr lang="en-US" sz="1800" kern="0" dirty="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288FEF-F846-484F-831B-E25920CCDDB3}"/>
              </a:ext>
            </a:extLst>
          </p:cNvPr>
          <p:cNvSpPr txBox="1">
            <a:spLocks/>
          </p:cNvSpPr>
          <p:nvPr/>
        </p:nvSpPr>
        <p:spPr bwMode="auto">
          <a:xfrm>
            <a:off x="0" y="228600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US" kern="0" dirty="0"/>
              <a:t>What is </a:t>
            </a:r>
            <a:r>
              <a:rPr lang="en-US" kern="0" dirty="0" err="1"/>
              <a:t>iTag</a:t>
            </a:r>
            <a:r>
              <a:rPr lang="en-US" kern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972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458200" cy="609600"/>
          </a:xfrm>
        </p:spPr>
        <p:txBody>
          <a:bodyPr/>
          <a:lstStyle/>
          <a:p>
            <a:r>
              <a:rPr lang="en-US" sz="2000" dirty="0"/>
              <a:t>Amplicon sequencing for community analysis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AF116B-063C-4242-8F7F-939ECD21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Filtered reads are assigned taxonomy by aligning against a database of known, taxonomically assigned 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40631"/>
      </p:ext>
    </p:extLst>
  </p:cSld>
  <p:clrMapOvr>
    <a:masterClrMapping/>
  </p:clrMapOvr>
</p:sld>
</file>

<file path=ppt/theme/theme1.xml><?xml version="1.0" encoding="utf-8"?>
<a:theme xmlns:a="http://schemas.openxmlformats.org/drawingml/2006/main" name="qb3cover2010">
  <a:themeElements>
    <a:clrScheme name="">
      <a:dk1>
        <a:srgbClr val="5C5C5C"/>
      </a:dk1>
      <a:lt1>
        <a:srgbClr val="FFFFFF"/>
      </a:lt1>
      <a:dk2>
        <a:srgbClr val="E8E8E8"/>
      </a:dk2>
      <a:lt2>
        <a:srgbClr val="336699"/>
      </a:lt2>
      <a:accent1>
        <a:srgbClr val="87B1FF"/>
      </a:accent1>
      <a:accent2>
        <a:srgbClr val="5A8102"/>
      </a:accent2>
      <a:accent3>
        <a:srgbClr val="FFFFFF"/>
      </a:accent3>
      <a:accent4>
        <a:srgbClr val="4D4D4D"/>
      </a:accent4>
      <a:accent5>
        <a:srgbClr val="C3D5FF"/>
      </a:accent5>
      <a:accent6>
        <a:srgbClr val="517402"/>
      </a:accent6>
      <a:hlink>
        <a:srgbClr val="009999"/>
      </a:hlink>
      <a:folHlink>
        <a:srgbClr val="99CC00"/>
      </a:folHlink>
    </a:clrScheme>
    <a:fontScheme name="qb3cover2010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qb3cover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b3cover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b3cover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b3cover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b3cover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b3cover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b3cover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b3cover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b3cover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b3cover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b3cover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b3cover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b3cover2010 13">
        <a:dk1>
          <a:srgbClr val="222222"/>
        </a:dk1>
        <a:lt1>
          <a:srgbClr val="FFFFFF"/>
        </a:lt1>
        <a:dk2>
          <a:srgbClr val="D2D2D2"/>
        </a:dk2>
        <a:lt2>
          <a:srgbClr val="808080"/>
        </a:lt2>
        <a:accent1>
          <a:srgbClr val="004AD4"/>
        </a:accent1>
        <a:accent2>
          <a:srgbClr val="5A8102"/>
        </a:accent2>
        <a:accent3>
          <a:srgbClr val="FFFFFF"/>
        </a:accent3>
        <a:accent4>
          <a:srgbClr val="1B1B1B"/>
        </a:accent4>
        <a:accent5>
          <a:srgbClr val="AAB1E6"/>
        </a:accent5>
        <a:accent6>
          <a:srgbClr val="51740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X:Templates:Presentations:Designs:Blank Presentation</Template>
  <TotalTime>11254</TotalTime>
  <Words>2152</Words>
  <Application>Microsoft Macintosh PowerPoint</Application>
  <PresentationFormat>On-screen Show (4:3)</PresentationFormat>
  <Paragraphs>418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ＭＳ Ｐゴシック</vt:lpstr>
      <vt:lpstr>Calibri</vt:lpstr>
      <vt:lpstr>Times</vt:lpstr>
      <vt:lpstr>Verdana</vt:lpstr>
      <vt:lpstr>Wingdings</vt:lpstr>
      <vt:lpstr>qb3cover2010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Amplicon sequencing for community analysis </vt:lpstr>
      <vt:lpstr>Amplicon sequencing for community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iTag – Amplicon sequencing for community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뿿죐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Joyce Tan</dc:creator>
  <cp:lastModifiedBy> </cp:lastModifiedBy>
  <cp:revision>325</cp:revision>
  <cp:lastPrinted>2018-05-18T22:16:04Z</cp:lastPrinted>
  <dcterms:created xsi:type="dcterms:W3CDTF">2010-11-10T22:05:50Z</dcterms:created>
  <dcterms:modified xsi:type="dcterms:W3CDTF">2018-05-18T22:48:00Z</dcterms:modified>
</cp:coreProperties>
</file>